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1"/>
  </p:notesMasterIdLst>
  <p:handoutMasterIdLst>
    <p:handoutMasterId r:id="rId32"/>
  </p:handoutMasterIdLst>
  <p:sldIdLst>
    <p:sldId id="1779" r:id="rId7"/>
    <p:sldId id="739" r:id="rId8"/>
    <p:sldId id="1850" r:id="rId9"/>
    <p:sldId id="1856" r:id="rId10"/>
    <p:sldId id="1838" r:id="rId11"/>
    <p:sldId id="1839" r:id="rId12"/>
    <p:sldId id="1860" r:id="rId13"/>
    <p:sldId id="1859" r:id="rId14"/>
    <p:sldId id="1861" r:id="rId15"/>
    <p:sldId id="1840" r:id="rId16"/>
    <p:sldId id="1842" r:id="rId17"/>
    <p:sldId id="1852" r:id="rId18"/>
    <p:sldId id="1853" r:id="rId19"/>
    <p:sldId id="1851" r:id="rId20"/>
    <p:sldId id="1849" r:id="rId21"/>
    <p:sldId id="1848" r:id="rId22"/>
    <p:sldId id="1841" r:id="rId23"/>
    <p:sldId id="1843" r:id="rId24"/>
    <p:sldId id="1844" r:id="rId25"/>
    <p:sldId id="1845" r:id="rId26"/>
    <p:sldId id="1846" r:id="rId27"/>
    <p:sldId id="1854" r:id="rId28"/>
    <p:sldId id="1855" r:id="rId29"/>
    <p:sldId id="680" r:id="rId30"/>
  </p:sldIdLst>
  <p:sldSz cx="12196763" cy="6858000"/>
  <p:notesSz cx="6805613" cy="9939338"/>
  <p:custDataLst>
    <p:tags r:id="rId3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59595A"/>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2022/11/19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11/19/22 2:07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72621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11/19/22 2:07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352113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11/19/22 2:07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168304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11/19/22 2:07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280654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11/19/22 2:07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681386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tiff"/></Relationships>
</file>

<file path=ppt/slides/_rels/slide1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nondot.org/sabre/" TargetMode="External"/><Relationship Id="rId2" Type="http://schemas.openxmlformats.org/officeDocument/2006/relationships/hyperlink" Target="https://twitter.com/clattner_llvm" TargetMode="External"/><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70485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rPr>
              <a:t>编译器的发展</a:t>
            </a:r>
            <a:endParaRPr lang="zh-CN" altLang="en-US" sz="9600" kern="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C4C09A0-B00B-0C46-8ABB-16826B633B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3765" y="958923"/>
            <a:ext cx="4106594" cy="4845781"/>
          </a:xfrm>
          <a:prstGeom prst="rect">
            <a:avLst/>
          </a:prstGeom>
        </p:spPr>
      </p:pic>
      <p:pic>
        <p:nvPicPr>
          <p:cNvPr id="12" name="图片 11">
            <a:extLst>
              <a:ext uri="{FF2B5EF4-FFF2-40B4-BE49-F238E27FC236}">
                <a16:creationId xmlns:a16="http://schemas.microsoft.com/office/drawing/2014/main" id="{0DEAD576-78FD-0947-90B5-2A8682CFEFA4}"/>
              </a:ext>
            </a:extLst>
          </p:cNvPr>
          <p:cNvPicPr>
            <a:picLocks noChangeAspect="1"/>
          </p:cNvPicPr>
          <p:nvPr/>
        </p:nvPicPr>
        <p:blipFill>
          <a:blip r:embed="rId3"/>
          <a:stretch>
            <a:fillRect/>
          </a:stretch>
        </p:blipFill>
        <p:spPr>
          <a:xfrm>
            <a:off x="5378301" y="751017"/>
            <a:ext cx="5819800" cy="5080000"/>
          </a:xfrm>
          <a:prstGeom prst="rect">
            <a:avLst/>
          </a:prstGeom>
        </p:spPr>
      </p:pic>
    </p:spTree>
    <p:extLst>
      <p:ext uri="{BB962C8B-B14F-4D97-AF65-F5344CB8AC3E}">
        <p14:creationId xmlns:p14="http://schemas.microsoft.com/office/powerpoint/2010/main" val="34366159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15E8-AD87-464A-A689-6119AC40432A}"/>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GNU Compiler Collection,</a:t>
            </a:r>
            <a:r>
              <a:rPr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GCC</a:t>
            </a:r>
            <a:r>
              <a:rPr kumimoji="1" lang="zh-CN" altLang="en-US" dirty="0">
                <a:latin typeface="Futura Medium" panose="020B0602020204020303" pitchFamily="34" charset="-79"/>
                <a:cs typeface="Futura Medium" panose="020B0602020204020303" pitchFamily="34" charset="-79"/>
              </a:rPr>
              <a:t> </a:t>
            </a:r>
          </a:p>
        </p:txBody>
      </p:sp>
      <p:sp>
        <p:nvSpPr>
          <p:cNvPr id="3" name="内容占位符 2">
            <a:extLst>
              <a:ext uri="{FF2B5EF4-FFF2-40B4-BE49-F238E27FC236}">
                <a16:creationId xmlns:a16="http://schemas.microsoft.com/office/drawing/2014/main" id="{5DBD148D-6175-DB4D-841A-1AE25DA840DA}"/>
              </a:ext>
            </a:extLst>
          </p:cNvPr>
          <p:cNvSpPr>
            <a:spLocks noGrp="1"/>
          </p:cNvSpPr>
          <p:nvPr>
            <p:ph sz="half" idx="1"/>
          </p:nvPr>
        </p:nvSpPr>
        <p:spPr>
          <a:xfrm>
            <a:off x="623635" y="1495552"/>
            <a:ext cx="5906794" cy="4525736"/>
          </a:xfrm>
        </p:spPr>
        <p:txBody>
          <a:bodyPr/>
          <a:lstStyle/>
          <a:p>
            <a:pPr latinLnBrk="1"/>
            <a:r>
              <a:rPr lang="en-US" altLang="zh-CN" dirty="0">
                <a:latin typeface="Gill Sans MT" panose="020B0502020104020203" pitchFamily="34" charset="0"/>
                <a:cs typeface="Futura Medium" panose="020B0602020204020303" pitchFamily="34" charset="-79"/>
              </a:rPr>
              <a:t>first released in 1987 by Richard Stallman, GCC 1.0 was named the GNU C Compiler since it only handled the C programming language. </a:t>
            </a:r>
          </a:p>
          <a:p>
            <a:pPr latinLnBrk="1"/>
            <a:endParaRPr kumimoji="1" lang="en-US" altLang="zh-CN" dirty="0">
              <a:solidFill>
                <a:srgbClr val="59595A"/>
              </a:solidFill>
              <a:latin typeface="Gill Sans MT" panose="020B0502020104020203" pitchFamily="34" charset="0"/>
              <a:cs typeface="Futura Medium" panose="020B0602020204020303" pitchFamily="34" charset="-79"/>
            </a:endParaRPr>
          </a:p>
          <a:p>
            <a:pPr latinLnBrk="1"/>
            <a:r>
              <a:rPr lang="en-US" altLang="zh-CN" dirty="0">
                <a:latin typeface="Gill Sans MT" panose="020B0502020104020203" pitchFamily="34" charset="0"/>
                <a:cs typeface="Futura Medium" panose="020B0602020204020303" pitchFamily="34" charset="-79"/>
              </a:rPr>
              <a:t>The GNU Compiler Collection (GCC) is an optimizing compiler produced by the GNU Project supporting various programming languages, hardware architectures and operating systems.</a:t>
            </a:r>
          </a:p>
          <a:p>
            <a:pPr latinLnBrk="1"/>
            <a:endParaRPr kumimoji="1" lang="zh-CN" altLang="en-US" dirty="0">
              <a:solidFill>
                <a:srgbClr val="59595A"/>
              </a:solidFill>
              <a:latin typeface="Gill Sans MT" panose="020B0502020104020203" pitchFamily="34" charset="0"/>
              <a:cs typeface="Futura Medium" panose="020B0602020204020303" pitchFamily="34" charset="-79"/>
            </a:endParaRPr>
          </a:p>
        </p:txBody>
      </p:sp>
      <p:pic>
        <p:nvPicPr>
          <p:cNvPr id="6" name="图片 5">
            <a:extLst>
              <a:ext uri="{FF2B5EF4-FFF2-40B4-BE49-F238E27FC236}">
                <a16:creationId xmlns:a16="http://schemas.microsoft.com/office/drawing/2014/main" id="{1C4C09A0-B00B-0C46-8ABB-16826B633B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22517" y="1137870"/>
            <a:ext cx="4106594" cy="4845781"/>
          </a:xfrm>
          <a:prstGeom prst="rect">
            <a:avLst/>
          </a:prstGeom>
        </p:spPr>
      </p:pic>
    </p:spTree>
    <p:extLst>
      <p:ext uri="{BB962C8B-B14F-4D97-AF65-F5344CB8AC3E}">
        <p14:creationId xmlns:p14="http://schemas.microsoft.com/office/powerpoint/2010/main" val="177211766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40FDC5-CF50-F34F-870D-BC2ED23E6C5A}"/>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GNU Compiler Collection,</a:t>
            </a:r>
            <a:r>
              <a:rPr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GCC</a:t>
            </a:r>
            <a:r>
              <a:rPr kumimoji="1" lang="zh-CN" altLang="en-US" dirty="0">
                <a:latin typeface="Futura Medium" panose="020B0602020204020303" pitchFamily="34" charset="-79"/>
                <a:cs typeface="Futura Medium" panose="020B0602020204020303" pitchFamily="34" charset="-79"/>
              </a:rPr>
              <a:t> </a:t>
            </a:r>
            <a:endParaRPr kumimoji="1" lang="zh-CN" altLang="en-US" dirty="0"/>
          </a:p>
        </p:txBody>
      </p:sp>
      <p:pic>
        <p:nvPicPr>
          <p:cNvPr id="5" name="图片 4">
            <a:extLst>
              <a:ext uri="{FF2B5EF4-FFF2-40B4-BE49-F238E27FC236}">
                <a16:creationId xmlns:a16="http://schemas.microsoft.com/office/drawing/2014/main" id="{AA23D724-D005-154E-B2FF-74111C825D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403" y="2098116"/>
            <a:ext cx="11571907" cy="2261177"/>
          </a:xfrm>
          <a:prstGeom prst="rect">
            <a:avLst/>
          </a:prstGeom>
        </p:spPr>
      </p:pic>
      <p:sp>
        <p:nvSpPr>
          <p:cNvPr id="6" name="矩形 5">
            <a:extLst>
              <a:ext uri="{FF2B5EF4-FFF2-40B4-BE49-F238E27FC236}">
                <a16:creationId xmlns:a16="http://schemas.microsoft.com/office/drawing/2014/main" id="{CC7AA741-CFBA-304A-9BDA-9D7AC83AC260}"/>
              </a:ext>
            </a:extLst>
          </p:cNvPr>
          <p:cNvSpPr/>
          <p:nvPr/>
        </p:nvSpPr>
        <p:spPr>
          <a:xfrm>
            <a:off x="265733" y="4964758"/>
            <a:ext cx="2203745" cy="400110"/>
          </a:xfrm>
          <a:prstGeom prst="rect">
            <a:avLst/>
          </a:prstGeom>
        </p:spPr>
        <p:txBody>
          <a:bodyPr wrap="none">
            <a:spAutoFit/>
          </a:bodyPr>
          <a:lstStyle/>
          <a:p>
            <a:r>
              <a:rPr lang="zh-CN" altLang="en-US" sz="2000" dirty="0">
                <a:solidFill>
                  <a:srgbClr val="374154"/>
                </a:solidFill>
                <a:latin typeface="Gill Sans MT" panose="020B0502020104020203" pitchFamily="34" charset="0"/>
              </a:rPr>
              <a:t>Richard M. Stallman</a:t>
            </a:r>
          </a:p>
        </p:txBody>
      </p:sp>
      <p:sp>
        <p:nvSpPr>
          <p:cNvPr id="7" name="矩形 6">
            <a:extLst>
              <a:ext uri="{FF2B5EF4-FFF2-40B4-BE49-F238E27FC236}">
                <a16:creationId xmlns:a16="http://schemas.microsoft.com/office/drawing/2014/main" id="{D731EDD8-D529-634E-8F52-47574E45D21D}"/>
              </a:ext>
            </a:extLst>
          </p:cNvPr>
          <p:cNvSpPr/>
          <p:nvPr/>
        </p:nvSpPr>
        <p:spPr>
          <a:xfrm>
            <a:off x="5882357" y="4955360"/>
            <a:ext cx="2032929" cy="400110"/>
          </a:xfrm>
          <a:prstGeom prst="rect">
            <a:avLst/>
          </a:prstGeom>
        </p:spPr>
        <p:txBody>
          <a:bodyPr wrap="none">
            <a:spAutoFit/>
          </a:bodyPr>
          <a:lstStyle/>
          <a:p>
            <a:r>
              <a:rPr lang="en-US" altLang="zh-CN" sz="2000" dirty="0">
                <a:solidFill>
                  <a:srgbClr val="374154"/>
                </a:solidFill>
                <a:latin typeface="Gill Sans MT" panose="020B0502020104020203" pitchFamily="34" charset="0"/>
              </a:rPr>
              <a:t>GNU's Not Unix!</a:t>
            </a:r>
            <a:endParaRPr lang="zh-CN" altLang="en-US" sz="2000" dirty="0">
              <a:solidFill>
                <a:srgbClr val="374154"/>
              </a:solidFill>
              <a:latin typeface="Gill Sans MT" panose="020B0502020104020203" pitchFamily="34" charset="0"/>
            </a:endParaRPr>
          </a:p>
        </p:txBody>
      </p:sp>
      <p:sp>
        <p:nvSpPr>
          <p:cNvPr id="8" name="矩形 7">
            <a:extLst>
              <a:ext uri="{FF2B5EF4-FFF2-40B4-BE49-F238E27FC236}">
                <a16:creationId xmlns:a16="http://schemas.microsoft.com/office/drawing/2014/main" id="{F32A5988-ADD6-9444-87B2-28A822E701F8}"/>
              </a:ext>
            </a:extLst>
          </p:cNvPr>
          <p:cNvSpPr/>
          <p:nvPr/>
        </p:nvSpPr>
        <p:spPr>
          <a:xfrm>
            <a:off x="9122717" y="4765530"/>
            <a:ext cx="2961067" cy="707886"/>
          </a:xfrm>
          <a:prstGeom prst="rect">
            <a:avLst/>
          </a:prstGeom>
        </p:spPr>
        <p:txBody>
          <a:bodyPr wrap="none">
            <a:spAutoFit/>
          </a:bodyPr>
          <a:lstStyle/>
          <a:p>
            <a:pPr algn="ctr"/>
            <a:r>
              <a:rPr lang="en-US" altLang="zh-CN" sz="2000" dirty="0">
                <a:solidFill>
                  <a:srgbClr val="374154"/>
                </a:solidFill>
                <a:latin typeface="Gill Sans MT" panose="020B0502020104020203" pitchFamily="34" charset="0"/>
              </a:rPr>
              <a:t>GNU Compiler Collection</a:t>
            </a:r>
          </a:p>
          <a:p>
            <a:pPr algn="ctr"/>
            <a:r>
              <a:rPr lang="en-US" altLang="zh-CN" sz="2000" dirty="0">
                <a:solidFill>
                  <a:srgbClr val="374154"/>
                </a:solidFill>
                <a:latin typeface="Gill Sans MT" panose="020B0502020104020203" pitchFamily="34" charset="0"/>
              </a:rPr>
              <a:t>(GNU C Compiler)</a:t>
            </a:r>
            <a:endParaRPr lang="zh-CN" altLang="en-US"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78105302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580FEC-04FB-BC47-A5A2-2C909DF371B6}"/>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GNU Compiler Collection,</a:t>
            </a:r>
            <a:r>
              <a:rPr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GCC</a:t>
            </a:r>
            <a:r>
              <a:rPr kumimoji="1" lang="zh-CN" altLang="en-US" dirty="0">
                <a:latin typeface="Futura Medium" panose="020B0602020204020303" pitchFamily="34" charset="-79"/>
                <a:cs typeface="Futura Medium" panose="020B0602020204020303" pitchFamily="34" charset="-79"/>
              </a:rPr>
              <a:t> </a:t>
            </a:r>
          </a:p>
        </p:txBody>
      </p:sp>
      <p:grpSp>
        <p:nvGrpSpPr>
          <p:cNvPr id="8" name="组合 7">
            <a:extLst>
              <a:ext uri="{FF2B5EF4-FFF2-40B4-BE49-F238E27FC236}">
                <a16:creationId xmlns:a16="http://schemas.microsoft.com/office/drawing/2014/main" id="{043F6249-450A-8244-928D-DD58EC2BB6D1}"/>
              </a:ext>
            </a:extLst>
          </p:cNvPr>
          <p:cNvGrpSpPr/>
          <p:nvPr/>
        </p:nvGrpSpPr>
        <p:grpSpPr>
          <a:xfrm>
            <a:off x="600506" y="2527990"/>
            <a:ext cx="10961336" cy="1802019"/>
            <a:chOff x="600506" y="2527990"/>
            <a:chExt cx="10961336" cy="1802019"/>
          </a:xfrm>
        </p:grpSpPr>
        <p:pic>
          <p:nvPicPr>
            <p:cNvPr id="5" name="图片 4">
              <a:extLst>
                <a:ext uri="{FF2B5EF4-FFF2-40B4-BE49-F238E27FC236}">
                  <a16:creationId xmlns:a16="http://schemas.microsoft.com/office/drawing/2014/main" id="{34F9C263-53F1-324C-B564-C7D3846524D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0506" y="2527990"/>
              <a:ext cx="8856984" cy="1802019"/>
            </a:xfrm>
            <a:prstGeom prst="rect">
              <a:avLst/>
            </a:prstGeom>
          </p:spPr>
        </p:pic>
        <p:sp>
          <p:nvSpPr>
            <p:cNvPr id="6" name="矩形 5">
              <a:extLst>
                <a:ext uri="{FF2B5EF4-FFF2-40B4-BE49-F238E27FC236}">
                  <a16:creationId xmlns:a16="http://schemas.microsoft.com/office/drawing/2014/main" id="{E38A6662-0D17-6C48-BF7F-9C1E4BAB75C3}"/>
                </a:ext>
              </a:extLst>
            </p:cNvPr>
            <p:cNvSpPr/>
            <p:nvPr/>
          </p:nvSpPr>
          <p:spPr bwMode="auto">
            <a:xfrm>
              <a:off x="9457490" y="2924944"/>
              <a:ext cx="2104352" cy="1116125"/>
            </a:xfrm>
            <a:prstGeom prst="rect">
              <a:avLst/>
            </a:prstGeom>
            <a:noFill/>
            <a:ln w="19050" cap="flat" cmpd="sng" algn="ctr">
              <a:solidFill>
                <a:srgbClr val="374154"/>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sz="2400" dirty="0">
                  <a:solidFill>
                    <a:schemeClr val="tx1">
                      <a:lumMod val="75000"/>
                      <a:lumOff val="25000"/>
                    </a:schemeClr>
                  </a:solidFill>
                  <a:latin typeface="Gill Sans MT" panose="020B0502020104020203" pitchFamily="34" charset="0"/>
                  <a:ea typeface="SimSun" pitchFamily="2" charset="-122"/>
                </a:rPr>
                <a:t>Open Source Project</a:t>
              </a:r>
              <a:endParaRPr kumimoji="0" lang="zh-CN" altLang="en-US" sz="2400" i="0" u="none" strike="noStrike" cap="none" normalizeH="0" baseline="0" dirty="0">
                <a:ln>
                  <a:noFill/>
                </a:ln>
                <a:solidFill>
                  <a:schemeClr val="tx1">
                    <a:lumMod val="75000"/>
                    <a:lumOff val="25000"/>
                  </a:schemeClr>
                </a:solidFill>
                <a:effectLst/>
                <a:latin typeface="Gill Sans MT" panose="020B0502020104020203" pitchFamily="34" charset="0"/>
                <a:ea typeface="SimSun" pitchFamily="2" charset="-122"/>
              </a:endParaRPr>
            </a:p>
          </p:txBody>
        </p:sp>
      </p:grpSp>
    </p:spTree>
    <p:extLst>
      <p:ext uri="{BB962C8B-B14F-4D97-AF65-F5344CB8AC3E}">
        <p14:creationId xmlns:p14="http://schemas.microsoft.com/office/powerpoint/2010/main" val="282978446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15E8-AD87-464A-A689-6119AC40432A}"/>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Apple</a:t>
            </a:r>
            <a:endParaRPr kumimoji="1" lang="zh-CN" altLang="en-US" dirty="0">
              <a:latin typeface="Futura Medium" panose="020B0602020204020303" pitchFamily="34" charset="-79"/>
              <a:cs typeface="Futura Medium" panose="020B0602020204020303" pitchFamily="34" charset="-79"/>
            </a:endParaRPr>
          </a:p>
        </p:txBody>
      </p:sp>
      <p:pic>
        <p:nvPicPr>
          <p:cNvPr id="9" name="图片 8">
            <a:extLst>
              <a:ext uri="{FF2B5EF4-FFF2-40B4-BE49-F238E27FC236}">
                <a16:creationId xmlns:a16="http://schemas.microsoft.com/office/drawing/2014/main" id="{886EA40B-A3AD-C84F-AA24-3582C96C4AB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5161" y="1373448"/>
            <a:ext cx="3346439" cy="4111104"/>
          </a:xfrm>
          <a:prstGeom prst="rect">
            <a:avLst/>
          </a:prstGeom>
        </p:spPr>
      </p:pic>
    </p:spTree>
    <p:extLst>
      <p:ext uri="{BB962C8B-B14F-4D97-AF65-F5344CB8AC3E}">
        <p14:creationId xmlns:p14="http://schemas.microsoft.com/office/powerpoint/2010/main" val="23173786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8E71FE-F977-A84D-ABD6-BA8407CD9035}"/>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Apple Computer &amp; NeXT</a:t>
            </a:r>
            <a:endParaRPr kumimoji="1" lang="zh-CN" altLang="en-US"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491DF816-5580-2F41-8EE9-0748294245A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29829" y="1268760"/>
            <a:ext cx="9815932" cy="4824536"/>
          </a:xfrm>
          <a:prstGeom prst="rect">
            <a:avLst/>
          </a:prstGeom>
        </p:spPr>
      </p:pic>
    </p:spTree>
    <p:extLst>
      <p:ext uri="{BB962C8B-B14F-4D97-AF65-F5344CB8AC3E}">
        <p14:creationId xmlns:p14="http://schemas.microsoft.com/office/powerpoint/2010/main" val="220309357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1611E1-4496-734D-9CE6-519C131510F2}"/>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Apple Computer &amp; NeXT</a:t>
            </a:r>
            <a:endParaRPr kumimoji="1" lang="zh-CN" altLang="en-US"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5DE2AED7-47FE-904B-BDCC-9A2424E5276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01342" y="1170625"/>
            <a:ext cx="10394078" cy="5004556"/>
          </a:xfrm>
          <a:prstGeom prst="rect">
            <a:avLst/>
          </a:prstGeom>
        </p:spPr>
      </p:pic>
    </p:spTree>
    <p:extLst>
      <p:ext uri="{BB962C8B-B14F-4D97-AF65-F5344CB8AC3E}">
        <p14:creationId xmlns:p14="http://schemas.microsoft.com/office/powerpoint/2010/main" val="41994467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15E8-AD87-464A-A689-6119AC40432A}"/>
              </a:ext>
            </a:extLst>
          </p:cNvPr>
          <p:cNvSpPr>
            <a:spLocks noGrp="1"/>
          </p:cNvSpPr>
          <p:nvPr>
            <p:ph type="title"/>
          </p:nvPr>
        </p:nvSpPr>
        <p:spPr/>
        <p:txBody>
          <a:bodyPr/>
          <a:lstStyle/>
          <a:p>
            <a:r>
              <a:rPr lang="en-US" altLang="zh-CN" sz="3200" dirty="0">
                <a:latin typeface="Futura Medium" panose="020B0602020204020303" pitchFamily="34" charset="-79"/>
                <a:cs typeface="Futura Medium" panose="020B0602020204020303" pitchFamily="34" charset="-79"/>
              </a:rPr>
              <a:t>Complicate</a:t>
            </a:r>
            <a:r>
              <a:rPr lang="zh-CN" altLang="en-US" sz="3200" dirty="0">
                <a:latin typeface="Futura Medium" panose="020B0602020204020303" pitchFamily="34" charset="-79"/>
                <a:cs typeface="Futura Medium" panose="020B0602020204020303" pitchFamily="34" charset="-79"/>
              </a:rPr>
              <a:t> </a:t>
            </a:r>
            <a:r>
              <a:rPr lang="en-US" altLang="zh-CN" sz="3200" dirty="0">
                <a:latin typeface="Futura Medium" panose="020B0602020204020303" pitchFamily="34" charset="-79"/>
                <a:cs typeface="Futura Medium" panose="020B0602020204020303" pitchFamily="34" charset="-79"/>
              </a:rPr>
              <a:t>Ecosystem</a:t>
            </a:r>
            <a:endParaRPr kumimoji="1" lang="zh-CN" altLang="en-US" sz="3200" dirty="0">
              <a:latin typeface="Futura Medium" panose="020B0602020204020303" pitchFamily="34" charset="-79"/>
              <a:cs typeface="Futura Medium" panose="020B0602020204020303" pitchFamily="34" charset="-79"/>
            </a:endParaRPr>
          </a:p>
        </p:txBody>
      </p:sp>
      <p:pic>
        <p:nvPicPr>
          <p:cNvPr id="7" name="图片 6">
            <a:extLst>
              <a:ext uri="{FF2B5EF4-FFF2-40B4-BE49-F238E27FC236}">
                <a16:creationId xmlns:a16="http://schemas.microsoft.com/office/drawing/2014/main" id="{3BD2B0D8-0754-4B46-BE7E-4559C3AFD5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7781" y="1730144"/>
            <a:ext cx="2954465" cy="4412311"/>
          </a:xfrm>
          <a:prstGeom prst="rect">
            <a:avLst/>
          </a:prstGeom>
        </p:spPr>
      </p:pic>
      <p:graphicFrame>
        <p:nvGraphicFramePr>
          <p:cNvPr id="8" name="表格 7">
            <a:extLst>
              <a:ext uri="{FF2B5EF4-FFF2-40B4-BE49-F238E27FC236}">
                <a16:creationId xmlns:a16="http://schemas.microsoft.com/office/drawing/2014/main" id="{683EE6F9-9886-AF4B-BA38-17F6F1A7956B}"/>
              </a:ext>
            </a:extLst>
          </p:cNvPr>
          <p:cNvGraphicFramePr>
            <a:graphicFrameLocks noGrp="1"/>
          </p:cNvGraphicFramePr>
          <p:nvPr>
            <p:extLst>
              <p:ext uri="{D42A27DB-BD31-4B8C-83A1-F6EECF244321}">
                <p14:modId xmlns:p14="http://schemas.microsoft.com/office/powerpoint/2010/main" val="572513406"/>
              </p:ext>
            </p:extLst>
          </p:nvPr>
        </p:nvGraphicFramePr>
        <p:xfrm>
          <a:off x="4088832" y="1819834"/>
          <a:ext cx="7555113" cy="4316350"/>
        </p:xfrm>
        <a:graphic>
          <a:graphicData uri="http://schemas.openxmlformats.org/drawingml/2006/table">
            <a:tbl>
              <a:tblPr firstRow="1" bandRow="1">
                <a:tableStyleId>{5940675A-B579-460E-94D1-54222C63F5DA}</a:tableStyleId>
              </a:tblPr>
              <a:tblGrid>
                <a:gridCol w="2518371">
                  <a:extLst>
                    <a:ext uri="{9D8B030D-6E8A-4147-A177-3AD203B41FA5}">
                      <a16:colId xmlns:a16="http://schemas.microsoft.com/office/drawing/2014/main" val="1536052043"/>
                    </a:ext>
                  </a:extLst>
                </a:gridCol>
                <a:gridCol w="2518371">
                  <a:extLst>
                    <a:ext uri="{9D8B030D-6E8A-4147-A177-3AD203B41FA5}">
                      <a16:colId xmlns:a16="http://schemas.microsoft.com/office/drawing/2014/main" val="755846606"/>
                    </a:ext>
                  </a:extLst>
                </a:gridCol>
                <a:gridCol w="2518371">
                  <a:extLst>
                    <a:ext uri="{9D8B030D-6E8A-4147-A177-3AD203B41FA5}">
                      <a16:colId xmlns:a16="http://schemas.microsoft.com/office/drawing/2014/main" val="2057926278"/>
                    </a:ext>
                  </a:extLst>
                </a:gridCol>
              </a:tblGrid>
              <a:tr h="729125">
                <a:tc>
                  <a:txBody>
                    <a:bodyPr/>
                    <a:lstStyle/>
                    <a:p>
                      <a:pPr algn="ctr"/>
                      <a:r>
                        <a:rPr lang="en-US" altLang="zh-CN" sz="2000" b="1" dirty="0">
                          <a:solidFill>
                            <a:schemeClr val="tx1"/>
                          </a:solidFill>
                          <a:latin typeface="Futura Medium" panose="020B0602020204020303" pitchFamily="34" charset="-79"/>
                          <a:cs typeface="Futura Medium" panose="020B0602020204020303" pitchFamily="34" charset="-79"/>
                        </a:rPr>
                        <a:t>CPU</a:t>
                      </a:r>
                      <a:endParaRPr lang="zh-CN" altLang="en-US" sz="2000" b="1" dirty="0">
                        <a:solidFill>
                          <a:schemeClr val="tx1"/>
                        </a:solidFill>
                        <a:latin typeface="Futura Medium" panose="020B0602020204020303" pitchFamily="34" charset="-79"/>
                        <a:cs typeface="Futura Medium" panose="020B0602020204020303" pitchFamily="34" charset="-79"/>
                      </a:endParaRPr>
                    </a:p>
                  </a:txBody>
                  <a:tcPr anchor="ctr"/>
                </a:tc>
                <a:tc>
                  <a:txBody>
                    <a:bodyPr/>
                    <a:lstStyle/>
                    <a:p>
                      <a:pPr algn="ctr"/>
                      <a:r>
                        <a:rPr lang="en-US" altLang="zh-CN" sz="2000" b="1" dirty="0">
                          <a:solidFill>
                            <a:schemeClr val="tx1"/>
                          </a:solidFill>
                          <a:latin typeface="Futura Medium" panose="020B0602020204020303" pitchFamily="34" charset="-79"/>
                          <a:cs typeface="Futura Medium" panose="020B0602020204020303" pitchFamily="34" charset="-79"/>
                        </a:rPr>
                        <a:t>OS</a:t>
                      </a:r>
                      <a:endParaRPr lang="zh-CN" altLang="en-US" sz="2000" b="1" dirty="0">
                        <a:solidFill>
                          <a:schemeClr val="tx1"/>
                        </a:solidFill>
                        <a:latin typeface="Futura Medium" panose="020B0602020204020303" pitchFamily="34" charset="-79"/>
                        <a:cs typeface="Futura Medium" panose="020B0602020204020303" pitchFamily="34" charset="-79"/>
                      </a:endParaRPr>
                    </a:p>
                  </a:txBody>
                  <a:tcPr anchor="ctr"/>
                </a:tc>
                <a:tc>
                  <a:txBody>
                    <a:bodyPr/>
                    <a:lstStyle/>
                    <a:p>
                      <a:pPr algn="ctr"/>
                      <a:r>
                        <a:rPr lang="en-US" altLang="zh-CN" sz="2000" b="1" dirty="0">
                          <a:solidFill>
                            <a:schemeClr val="tx1"/>
                          </a:solidFill>
                          <a:latin typeface="Futura Medium" panose="020B0602020204020303" pitchFamily="34" charset="-79"/>
                          <a:cs typeface="Futura Medium" panose="020B0602020204020303" pitchFamily="34" charset="-79"/>
                        </a:rPr>
                        <a:t>Language</a:t>
                      </a:r>
                      <a:endParaRPr lang="zh-CN" altLang="en-US" sz="2000" b="1" dirty="0">
                        <a:solidFill>
                          <a:schemeClr val="tx1"/>
                        </a:solidFill>
                        <a:latin typeface="Futura Medium" panose="020B0602020204020303" pitchFamily="34" charset="-79"/>
                        <a:cs typeface="Futura Medium" panose="020B0602020204020303" pitchFamily="34" charset="-79"/>
                      </a:endParaRPr>
                    </a:p>
                  </a:txBody>
                  <a:tcPr anchor="ctr"/>
                </a:tc>
                <a:extLst>
                  <a:ext uri="{0D108BD9-81ED-4DB2-BD59-A6C34878D82A}">
                    <a16:rowId xmlns:a16="http://schemas.microsoft.com/office/drawing/2014/main" val="2927521149"/>
                  </a:ext>
                </a:extLst>
              </a:tr>
              <a:tr h="729125">
                <a:tc>
                  <a:txBody>
                    <a:bodyPr/>
                    <a:lstStyle/>
                    <a:p>
                      <a:pPr algn="ctr"/>
                      <a:r>
                        <a:rPr lang="en-US" altLang="zh-CN" dirty="0">
                          <a:solidFill>
                            <a:srgbClr val="59595A"/>
                          </a:solidFill>
                          <a:latin typeface="Gill Sans MT" panose="020B0502020104020203" pitchFamily="34" charset="0"/>
                        </a:rPr>
                        <a:t>ARMv6</a:t>
                      </a:r>
                      <a:endParaRPr lang="zh-CN" altLang="en-US" dirty="0">
                        <a:solidFill>
                          <a:srgbClr val="59595A"/>
                        </a:solidFill>
                        <a:latin typeface="Gill Sans MT" panose="020B0502020104020203" pitchFamily="34" charset="0"/>
                      </a:endParaRPr>
                    </a:p>
                  </a:txBody>
                  <a:tcPr anchor="ctr"/>
                </a:tc>
                <a:tc>
                  <a:txBody>
                    <a:bodyPr/>
                    <a:lstStyle/>
                    <a:p>
                      <a:pPr algn="ctr"/>
                      <a:r>
                        <a:rPr lang="en-US" altLang="zh-CN" dirty="0">
                          <a:solidFill>
                            <a:srgbClr val="59595A"/>
                          </a:solidFill>
                          <a:latin typeface="Gill Sans MT" panose="020B0502020104020203" pitchFamily="34" charset="0"/>
                        </a:rPr>
                        <a:t>macOS</a:t>
                      </a:r>
                      <a:endParaRPr lang="zh-CN" altLang="en-US" dirty="0">
                        <a:solidFill>
                          <a:srgbClr val="59595A"/>
                        </a:solidFill>
                        <a:latin typeface="Gill Sans MT" panose="020B0502020104020203" pitchFamily="34" charset="0"/>
                      </a:endParaRPr>
                    </a:p>
                  </a:txBody>
                  <a:tcPr anchor="ctr"/>
                </a:tc>
                <a:tc>
                  <a:txBody>
                    <a:bodyPr/>
                    <a:lstStyle/>
                    <a:p>
                      <a:pPr algn="ctr"/>
                      <a:r>
                        <a:rPr lang="en-US" altLang="zh-CN" dirty="0">
                          <a:solidFill>
                            <a:srgbClr val="59595A"/>
                          </a:solidFill>
                          <a:latin typeface="Gill Sans MT" panose="020B0502020104020203" pitchFamily="34" charset="0"/>
                        </a:rPr>
                        <a:t>C</a:t>
                      </a:r>
                      <a:endParaRPr lang="zh-CN" altLang="en-US" dirty="0">
                        <a:solidFill>
                          <a:srgbClr val="59595A"/>
                        </a:solidFill>
                        <a:latin typeface="Gill Sans MT" panose="020B0502020104020203" pitchFamily="34" charset="0"/>
                      </a:endParaRPr>
                    </a:p>
                  </a:txBody>
                  <a:tcPr anchor="ctr"/>
                </a:tc>
                <a:extLst>
                  <a:ext uri="{0D108BD9-81ED-4DB2-BD59-A6C34878D82A}">
                    <a16:rowId xmlns:a16="http://schemas.microsoft.com/office/drawing/2014/main" val="1495195847"/>
                  </a:ext>
                </a:extLst>
              </a:tr>
              <a:tr h="670725">
                <a:tc>
                  <a:txBody>
                    <a:bodyPr/>
                    <a:lstStyle/>
                    <a:p>
                      <a:pPr algn="ctr"/>
                      <a:r>
                        <a:rPr lang="en-US" altLang="zh-CN" dirty="0">
                          <a:solidFill>
                            <a:srgbClr val="59595A"/>
                          </a:solidFill>
                          <a:latin typeface="Gill Sans MT" panose="020B0502020104020203" pitchFamily="34" charset="0"/>
                        </a:rPr>
                        <a:t>ARMv7</a:t>
                      </a:r>
                      <a:endParaRPr lang="zh-CN" altLang="en-US" dirty="0">
                        <a:solidFill>
                          <a:srgbClr val="59595A"/>
                        </a:solidFill>
                        <a:latin typeface="Gill Sans MT" panose="020B0502020104020203" pitchFamily="34" charset="0"/>
                      </a:endParaRPr>
                    </a:p>
                  </a:txBody>
                  <a:tcPr anchor="ctr"/>
                </a:tc>
                <a:tc>
                  <a:txBody>
                    <a:bodyPr/>
                    <a:lstStyle/>
                    <a:p>
                      <a:pPr algn="ctr"/>
                      <a:r>
                        <a:rPr lang="en-US" altLang="zh-CN" dirty="0">
                          <a:solidFill>
                            <a:srgbClr val="59595A"/>
                          </a:solidFill>
                          <a:latin typeface="Gill Sans MT" panose="020B0502020104020203" pitchFamily="34" charset="0"/>
                        </a:rPr>
                        <a:t>iOS</a:t>
                      </a:r>
                      <a:endParaRPr lang="zh-CN" altLang="en-US" dirty="0">
                        <a:solidFill>
                          <a:srgbClr val="59595A"/>
                        </a:solidFill>
                        <a:latin typeface="Gill Sans MT" panose="020B0502020104020203" pitchFamily="34" charset="0"/>
                      </a:endParaRPr>
                    </a:p>
                  </a:txBody>
                  <a:tcPr anchor="ctr"/>
                </a:tc>
                <a:tc>
                  <a:txBody>
                    <a:bodyPr/>
                    <a:lstStyle/>
                    <a:p>
                      <a:pPr algn="ctr"/>
                      <a:r>
                        <a:rPr lang="en-US" altLang="zh-CN" dirty="0">
                          <a:solidFill>
                            <a:srgbClr val="59595A"/>
                          </a:solidFill>
                          <a:latin typeface="Gill Sans MT" panose="020B0502020104020203" pitchFamily="34" charset="0"/>
                        </a:rPr>
                        <a:t>C++</a:t>
                      </a:r>
                      <a:endParaRPr lang="zh-CN" altLang="en-US" dirty="0">
                        <a:solidFill>
                          <a:srgbClr val="59595A"/>
                        </a:solidFill>
                        <a:latin typeface="Gill Sans MT" panose="020B0502020104020203" pitchFamily="34" charset="0"/>
                      </a:endParaRPr>
                    </a:p>
                  </a:txBody>
                  <a:tcPr anchor="ctr"/>
                </a:tc>
                <a:extLst>
                  <a:ext uri="{0D108BD9-81ED-4DB2-BD59-A6C34878D82A}">
                    <a16:rowId xmlns:a16="http://schemas.microsoft.com/office/drawing/2014/main" val="735374036"/>
                  </a:ext>
                </a:extLst>
              </a:tr>
              <a:tr h="729125">
                <a:tc>
                  <a:txBody>
                    <a:bodyPr/>
                    <a:lstStyle/>
                    <a:p>
                      <a:pPr algn="ctr"/>
                      <a:r>
                        <a:rPr lang="en-US" altLang="zh-CN" dirty="0">
                          <a:solidFill>
                            <a:srgbClr val="59595A"/>
                          </a:solidFill>
                          <a:latin typeface="Gill Sans MT" panose="020B0502020104020203" pitchFamily="34" charset="0"/>
                        </a:rPr>
                        <a:t>ARMv8</a:t>
                      </a:r>
                      <a:endParaRPr lang="zh-CN" altLang="en-US" dirty="0">
                        <a:solidFill>
                          <a:srgbClr val="59595A"/>
                        </a:solidFill>
                        <a:latin typeface="Gill Sans MT" panose="020B0502020104020203" pitchFamily="34" charset="0"/>
                      </a:endParaRPr>
                    </a:p>
                  </a:txBody>
                  <a:tcPr anchor="ctr"/>
                </a:tc>
                <a:tc>
                  <a:txBody>
                    <a:bodyPr/>
                    <a:lstStyle/>
                    <a:p>
                      <a:pPr algn="ctr"/>
                      <a:r>
                        <a:rPr lang="en-US" altLang="zh-CN" dirty="0" err="1">
                          <a:solidFill>
                            <a:srgbClr val="59595A"/>
                          </a:solidFill>
                          <a:latin typeface="Gill Sans MT" panose="020B0502020104020203" pitchFamily="34" charset="0"/>
                        </a:rPr>
                        <a:t>watchOS</a:t>
                      </a:r>
                      <a:endParaRPr lang="zh-CN" altLang="en-US" dirty="0">
                        <a:solidFill>
                          <a:srgbClr val="59595A"/>
                        </a:solidFill>
                        <a:latin typeface="Gill Sans MT" panose="020B0502020104020203" pitchFamily="34" charset="0"/>
                      </a:endParaRPr>
                    </a:p>
                  </a:txBody>
                  <a:tcPr anchor="ctr"/>
                </a:tc>
                <a:tc>
                  <a:txBody>
                    <a:bodyPr/>
                    <a:lstStyle/>
                    <a:p>
                      <a:pPr algn="ctr"/>
                      <a:r>
                        <a:rPr lang="en-US" altLang="zh-CN" dirty="0">
                          <a:solidFill>
                            <a:srgbClr val="59595A"/>
                          </a:solidFill>
                          <a:latin typeface="Gill Sans MT" panose="020B0502020104020203" pitchFamily="34" charset="0"/>
                        </a:rPr>
                        <a:t>Objective-C</a:t>
                      </a:r>
                      <a:endParaRPr lang="zh-CN" altLang="en-US" dirty="0">
                        <a:solidFill>
                          <a:srgbClr val="59595A"/>
                        </a:solidFill>
                        <a:latin typeface="Gill Sans MT" panose="020B0502020104020203" pitchFamily="34" charset="0"/>
                      </a:endParaRPr>
                    </a:p>
                  </a:txBody>
                  <a:tcPr anchor="ctr"/>
                </a:tc>
                <a:extLst>
                  <a:ext uri="{0D108BD9-81ED-4DB2-BD59-A6C34878D82A}">
                    <a16:rowId xmlns:a16="http://schemas.microsoft.com/office/drawing/2014/main" val="2326970049"/>
                  </a:ext>
                </a:extLst>
              </a:tr>
              <a:tr h="729125">
                <a:tc>
                  <a:txBody>
                    <a:bodyPr/>
                    <a:lstStyle/>
                    <a:p>
                      <a:pPr algn="ctr"/>
                      <a:r>
                        <a:rPr lang="en-US" altLang="zh-CN" dirty="0">
                          <a:solidFill>
                            <a:srgbClr val="59595A"/>
                          </a:solidFill>
                          <a:latin typeface="Gill Sans MT" panose="020B0502020104020203" pitchFamily="34" charset="0"/>
                        </a:rPr>
                        <a:t>Intel</a:t>
                      </a:r>
                      <a:r>
                        <a:rPr lang="zh-CN" altLang="en-US" dirty="0">
                          <a:solidFill>
                            <a:srgbClr val="59595A"/>
                          </a:solidFill>
                          <a:latin typeface="Gill Sans MT" panose="020B0502020104020203" pitchFamily="34" charset="0"/>
                        </a:rPr>
                        <a:t> </a:t>
                      </a:r>
                      <a:r>
                        <a:rPr lang="en-US" altLang="zh-CN" dirty="0">
                          <a:solidFill>
                            <a:srgbClr val="59595A"/>
                          </a:solidFill>
                          <a:latin typeface="Gill Sans MT" panose="020B0502020104020203" pitchFamily="34" charset="0"/>
                        </a:rPr>
                        <a:t>X86</a:t>
                      </a:r>
                      <a:endParaRPr lang="zh-CN" altLang="en-US" dirty="0">
                        <a:solidFill>
                          <a:srgbClr val="59595A"/>
                        </a:solidFill>
                        <a:latin typeface="Gill Sans MT" panose="020B0502020104020203" pitchFamily="34" charset="0"/>
                      </a:endParaRPr>
                    </a:p>
                  </a:txBody>
                  <a:tcPr anchor="ctr"/>
                </a:tc>
                <a:tc>
                  <a:txBody>
                    <a:bodyPr/>
                    <a:lstStyle/>
                    <a:p>
                      <a:pPr algn="ctr"/>
                      <a:r>
                        <a:rPr lang="en-US" altLang="zh-CN" dirty="0" err="1">
                          <a:solidFill>
                            <a:srgbClr val="59595A"/>
                          </a:solidFill>
                          <a:latin typeface="Gill Sans MT" panose="020B0502020104020203" pitchFamily="34" charset="0"/>
                        </a:rPr>
                        <a:t>tvOS</a:t>
                      </a:r>
                      <a:endParaRPr lang="zh-CN" altLang="en-US" dirty="0">
                        <a:solidFill>
                          <a:srgbClr val="59595A"/>
                        </a:solidFill>
                        <a:latin typeface="Gill Sans MT" panose="020B0502020104020203" pitchFamily="34" charset="0"/>
                      </a:endParaRPr>
                    </a:p>
                  </a:txBody>
                  <a:tcPr anchor="ctr"/>
                </a:tc>
                <a:tc>
                  <a:txBody>
                    <a:bodyPr/>
                    <a:lstStyle/>
                    <a:p>
                      <a:pPr algn="ctr"/>
                      <a:r>
                        <a:rPr lang="en-US" altLang="zh-CN" dirty="0">
                          <a:solidFill>
                            <a:srgbClr val="59595A"/>
                          </a:solidFill>
                          <a:latin typeface="Gill Sans MT" panose="020B0502020104020203" pitchFamily="34" charset="0"/>
                        </a:rPr>
                        <a:t>Swift</a:t>
                      </a:r>
                      <a:endParaRPr lang="zh-CN" altLang="en-US" dirty="0">
                        <a:solidFill>
                          <a:srgbClr val="59595A"/>
                        </a:solidFill>
                        <a:latin typeface="Gill Sans MT" panose="020B0502020104020203" pitchFamily="34" charset="0"/>
                      </a:endParaRPr>
                    </a:p>
                  </a:txBody>
                  <a:tcPr anchor="ctr"/>
                </a:tc>
                <a:extLst>
                  <a:ext uri="{0D108BD9-81ED-4DB2-BD59-A6C34878D82A}">
                    <a16:rowId xmlns:a16="http://schemas.microsoft.com/office/drawing/2014/main" val="1681698324"/>
                  </a:ext>
                </a:extLst>
              </a:tr>
              <a:tr h="729125">
                <a:tc>
                  <a:txBody>
                    <a:bodyPr/>
                    <a:lstStyle/>
                    <a:p>
                      <a:pPr algn="ctr"/>
                      <a:r>
                        <a:rPr lang="en-US" altLang="zh-CN" dirty="0">
                          <a:solidFill>
                            <a:srgbClr val="59595A"/>
                          </a:solidFill>
                          <a:latin typeface="Gill Sans MT" panose="020B0502020104020203" pitchFamily="34" charset="0"/>
                        </a:rPr>
                        <a:t>PowerPC</a:t>
                      </a:r>
                      <a:endParaRPr lang="zh-CN" altLang="en-US" dirty="0">
                        <a:solidFill>
                          <a:srgbClr val="59595A"/>
                        </a:solidFill>
                        <a:latin typeface="Gill Sans MT" panose="020B0502020104020203" pitchFamily="34" charset="0"/>
                      </a:endParaRPr>
                    </a:p>
                  </a:txBody>
                  <a:tcPr anchor="ctr"/>
                </a:tc>
                <a:tc>
                  <a:txBody>
                    <a:bodyPr/>
                    <a:lstStyle/>
                    <a:p>
                      <a:pPr algn="ctr"/>
                      <a:endParaRPr lang="zh-CN" altLang="en-US">
                        <a:solidFill>
                          <a:srgbClr val="59595A"/>
                        </a:solidFill>
                        <a:latin typeface="Gill Sans MT" panose="020B0502020104020203" pitchFamily="34" charset="0"/>
                      </a:endParaRPr>
                    </a:p>
                  </a:txBody>
                  <a:tcPr anchor="ctr"/>
                </a:tc>
                <a:tc>
                  <a:txBody>
                    <a:bodyPr/>
                    <a:lstStyle/>
                    <a:p>
                      <a:pPr algn="ctr"/>
                      <a:endParaRPr lang="zh-CN" altLang="en-US" dirty="0">
                        <a:solidFill>
                          <a:srgbClr val="59595A"/>
                        </a:solidFill>
                        <a:latin typeface="Gill Sans MT" panose="020B0502020104020203" pitchFamily="34" charset="0"/>
                      </a:endParaRPr>
                    </a:p>
                  </a:txBody>
                  <a:tcPr anchor="ctr"/>
                </a:tc>
                <a:extLst>
                  <a:ext uri="{0D108BD9-81ED-4DB2-BD59-A6C34878D82A}">
                    <a16:rowId xmlns:a16="http://schemas.microsoft.com/office/drawing/2014/main" val="2598252785"/>
                  </a:ext>
                </a:extLst>
              </a:tr>
            </a:tbl>
          </a:graphicData>
        </a:graphic>
      </p:graphicFrame>
      <p:pic>
        <p:nvPicPr>
          <p:cNvPr id="10" name="图片 9">
            <a:extLst>
              <a:ext uri="{FF2B5EF4-FFF2-40B4-BE49-F238E27FC236}">
                <a16:creationId xmlns:a16="http://schemas.microsoft.com/office/drawing/2014/main" id="{2B9CD2E1-F903-074B-9A98-2807500E7A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10749" y="721816"/>
            <a:ext cx="864096" cy="864096"/>
          </a:xfrm>
          <a:prstGeom prst="rect">
            <a:avLst/>
          </a:prstGeom>
        </p:spPr>
      </p:pic>
      <p:pic>
        <p:nvPicPr>
          <p:cNvPr id="11" name="图片 10">
            <a:extLst>
              <a:ext uri="{FF2B5EF4-FFF2-40B4-BE49-F238E27FC236}">
                <a16:creationId xmlns:a16="http://schemas.microsoft.com/office/drawing/2014/main" id="{B18A0057-68A3-1940-AC5B-89DE5B310F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72678" y="614756"/>
            <a:ext cx="703374" cy="864096"/>
          </a:xfrm>
          <a:prstGeom prst="rect">
            <a:avLst/>
          </a:prstGeom>
        </p:spPr>
      </p:pic>
    </p:spTree>
    <p:extLst>
      <p:ext uri="{BB962C8B-B14F-4D97-AF65-F5344CB8AC3E}">
        <p14:creationId xmlns:p14="http://schemas.microsoft.com/office/powerpoint/2010/main" val="429339170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15E8-AD87-464A-A689-6119AC40432A}"/>
              </a:ext>
            </a:extLst>
          </p:cNvPr>
          <p:cNvSpPr>
            <a:spLocks noGrp="1"/>
          </p:cNvSpPr>
          <p:nvPr>
            <p:ph type="title"/>
          </p:nvPr>
        </p:nvSpPr>
        <p:spPr/>
        <p:txBody>
          <a:bodyPr/>
          <a:lstStyle/>
          <a:p>
            <a:r>
              <a:rPr lang="en-US" altLang="zh-CN" sz="3200" dirty="0">
                <a:latin typeface="Futura Medium" panose="020B0602020204020303" pitchFamily="34" charset="-79"/>
                <a:cs typeface="Futura Medium" panose="020B0602020204020303" pitchFamily="34" charset="-79"/>
              </a:rPr>
              <a:t>Complicate</a:t>
            </a:r>
            <a:r>
              <a:rPr lang="zh-CN" altLang="en-US" sz="3200" dirty="0">
                <a:latin typeface="Futura Medium" panose="020B0602020204020303" pitchFamily="34" charset="-79"/>
                <a:cs typeface="Futura Medium" panose="020B0602020204020303" pitchFamily="34" charset="-79"/>
              </a:rPr>
              <a:t> </a:t>
            </a:r>
            <a:r>
              <a:rPr lang="en-US" altLang="zh-CN" sz="3200" dirty="0">
                <a:latin typeface="Futura Medium" panose="020B0602020204020303" pitchFamily="34" charset="-79"/>
                <a:cs typeface="Futura Medium" panose="020B0602020204020303" pitchFamily="34" charset="-79"/>
              </a:rPr>
              <a:t>Ecosystem</a:t>
            </a:r>
            <a:endParaRPr kumimoji="1" lang="zh-CN" altLang="en-US" sz="3200" dirty="0">
              <a:latin typeface="Futura Medium" panose="020B0602020204020303" pitchFamily="34" charset="-79"/>
              <a:cs typeface="Futura Medium" panose="020B0602020204020303" pitchFamily="34" charset="-79"/>
            </a:endParaRPr>
          </a:p>
        </p:txBody>
      </p:sp>
      <p:pic>
        <p:nvPicPr>
          <p:cNvPr id="4" name="图片 3">
            <a:extLst>
              <a:ext uri="{FF2B5EF4-FFF2-40B4-BE49-F238E27FC236}">
                <a16:creationId xmlns:a16="http://schemas.microsoft.com/office/drawing/2014/main" id="{D5AFE6DA-8E29-FC4B-BA0B-8E8FA3FFA2F1}"/>
              </a:ext>
            </a:extLst>
          </p:cNvPr>
          <p:cNvPicPr>
            <a:picLocks noChangeAspect="1"/>
          </p:cNvPicPr>
          <p:nvPr/>
        </p:nvPicPr>
        <p:blipFill>
          <a:blip r:embed="rId2"/>
          <a:stretch>
            <a:fillRect/>
          </a:stretch>
        </p:blipFill>
        <p:spPr>
          <a:xfrm>
            <a:off x="2475917" y="1268760"/>
            <a:ext cx="7244928" cy="4833524"/>
          </a:xfrm>
          <a:prstGeom prst="rect">
            <a:avLst/>
          </a:prstGeom>
        </p:spPr>
      </p:pic>
    </p:spTree>
    <p:extLst>
      <p:ext uri="{BB962C8B-B14F-4D97-AF65-F5344CB8AC3E}">
        <p14:creationId xmlns:p14="http://schemas.microsoft.com/office/powerpoint/2010/main" val="107841540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15E8-AD87-464A-A689-6119AC40432A}"/>
              </a:ext>
            </a:extLst>
          </p:cNvPr>
          <p:cNvSpPr>
            <a:spLocks noGrp="1"/>
          </p:cNvSpPr>
          <p:nvPr>
            <p:ph type="title"/>
          </p:nvPr>
        </p:nvSpPr>
        <p:spPr/>
        <p:txBody>
          <a:bodyPr/>
          <a:lstStyle/>
          <a:p>
            <a:r>
              <a:rPr lang="en-US" altLang="zh-CN" sz="3200" dirty="0">
                <a:latin typeface="Futura Medium" panose="020B0602020204020303" pitchFamily="34" charset="-79"/>
                <a:cs typeface="Futura Medium" panose="020B0602020204020303" pitchFamily="34" charset="-79"/>
              </a:rPr>
              <a:t>Apple needs find a way out</a:t>
            </a:r>
            <a:endParaRPr kumimoji="1" lang="zh-CN" altLang="en-US" sz="3200" dirty="0">
              <a:latin typeface="Futura Medium" panose="020B0602020204020303" pitchFamily="34" charset="-79"/>
              <a:cs typeface="Futura Medium" panose="020B0602020204020303" pitchFamily="34" charset="-79"/>
            </a:endParaRPr>
          </a:p>
        </p:txBody>
      </p:sp>
      <p:sp>
        <p:nvSpPr>
          <p:cNvPr id="5" name="矩形 4">
            <a:extLst>
              <a:ext uri="{FF2B5EF4-FFF2-40B4-BE49-F238E27FC236}">
                <a16:creationId xmlns:a16="http://schemas.microsoft.com/office/drawing/2014/main" id="{A421C90A-6080-4F40-AF8F-75148A6B8B9F}"/>
              </a:ext>
            </a:extLst>
          </p:cNvPr>
          <p:cNvSpPr/>
          <p:nvPr/>
        </p:nvSpPr>
        <p:spPr>
          <a:xfrm>
            <a:off x="2281957" y="4885709"/>
            <a:ext cx="7056784" cy="830997"/>
          </a:xfrm>
          <a:prstGeom prst="rect">
            <a:avLst/>
          </a:prstGeom>
        </p:spPr>
        <p:txBody>
          <a:bodyPr wrap="square">
            <a:spAutoFit/>
          </a:bodyPr>
          <a:lstStyle/>
          <a:p>
            <a:pPr algn="ctr"/>
            <a:r>
              <a:rPr lang="zh-CN" altLang="en-US" sz="2400" dirty="0">
                <a:solidFill>
                  <a:srgbClr val="374154"/>
                </a:solidFill>
                <a:latin typeface="Gill Sans MT" panose="020B0502020104020203" pitchFamily="34" charset="0"/>
              </a:rPr>
              <a:t>GCC is developed for solving real problems, </a:t>
            </a:r>
            <a:endParaRPr lang="en-US" altLang="zh-CN" sz="2400" dirty="0">
              <a:solidFill>
                <a:srgbClr val="374154"/>
              </a:solidFill>
              <a:latin typeface="Gill Sans MT" panose="020B0502020104020203" pitchFamily="34" charset="0"/>
            </a:endParaRPr>
          </a:p>
          <a:p>
            <a:pPr algn="ctr"/>
            <a:r>
              <a:rPr lang="zh-CN" altLang="en-US" sz="2400" dirty="0">
                <a:solidFill>
                  <a:srgbClr val="374154"/>
                </a:solidFill>
                <a:latin typeface="Gill Sans MT" panose="020B0502020104020203" pitchFamily="34" charset="0"/>
              </a:rPr>
              <a:t>it has no time to make a good everything perfect.</a:t>
            </a:r>
          </a:p>
        </p:txBody>
      </p:sp>
      <p:pic>
        <p:nvPicPr>
          <p:cNvPr id="8" name="图片 7">
            <a:extLst>
              <a:ext uri="{FF2B5EF4-FFF2-40B4-BE49-F238E27FC236}">
                <a16:creationId xmlns:a16="http://schemas.microsoft.com/office/drawing/2014/main" id="{F191E1E9-7612-AB4B-ABBC-4CAFAAD4C30F}"/>
              </a:ext>
            </a:extLst>
          </p:cNvPr>
          <p:cNvPicPr>
            <a:picLocks noChangeAspect="1"/>
          </p:cNvPicPr>
          <p:nvPr/>
        </p:nvPicPr>
        <p:blipFill>
          <a:blip r:embed="rId2"/>
          <a:stretch>
            <a:fillRect/>
          </a:stretch>
        </p:blipFill>
        <p:spPr>
          <a:xfrm>
            <a:off x="168148" y="1919969"/>
            <a:ext cx="11860466" cy="2778738"/>
          </a:xfrm>
          <a:prstGeom prst="rect">
            <a:avLst/>
          </a:prstGeom>
        </p:spPr>
      </p:pic>
    </p:spTree>
    <p:extLst>
      <p:ext uri="{BB962C8B-B14F-4D97-AF65-F5344CB8AC3E}">
        <p14:creationId xmlns:p14="http://schemas.microsoft.com/office/powerpoint/2010/main" val="367020715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About</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zh-CN" altLang="en-US" sz="28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关于本内容</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rgbClr val="34393C"/>
                </a:solidFill>
                <a:latin typeface="Gill Sans MT" panose="020B0502020104020203" pitchFamily="34" charset="0"/>
              </a:rPr>
              <a:t>传统编译器</a:t>
            </a:r>
            <a:endParaRPr lang="en-US" altLang="zh-CN" sz="2400" b="1" dirty="0">
              <a:solidFill>
                <a:srgbClr val="34393C"/>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History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编译器的发展</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chemeClr val="bg1">
                    <a:lumMod val="50000"/>
                  </a:schemeClr>
                </a:solidFill>
                <a:latin typeface="Gill Sans MT" panose="020B0502020104020203" pitchFamily="34" charset="0"/>
              </a:rPr>
              <a:t>GCC</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process and principle</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a:t>
            </a:r>
            <a:r>
              <a:rPr lang="zh-CN" altLang="en-US" sz="2000" dirty="0">
                <a:solidFill>
                  <a:schemeClr val="bg1">
                    <a:lumMod val="50000"/>
                  </a:schemeClr>
                </a:solidFill>
                <a:latin typeface="Gill Sans MT" panose="020B0502020104020203" pitchFamily="34" charset="0"/>
              </a:rPr>
              <a:t> </a:t>
            </a:r>
            <a:r>
              <a:rPr lang="en-US" altLang="zh-CN" sz="1800" dirty="0">
                <a:solidFill>
                  <a:schemeClr val="bg1">
                    <a:lumMod val="50000"/>
                  </a:schemeClr>
                </a:solidFill>
                <a:latin typeface="Gill Sans MT" panose="020B0502020104020203" pitchFamily="34" charset="0"/>
              </a:rPr>
              <a:t>GCC</a:t>
            </a:r>
            <a:r>
              <a:rPr lang="zh-CN" altLang="en-US" sz="1800" dirty="0">
                <a:solidFill>
                  <a:schemeClr val="bg1">
                    <a:lumMod val="50000"/>
                  </a:schemeClr>
                </a:solidFill>
                <a:latin typeface="Gill Sans MT" panose="020B0502020104020203" pitchFamily="34" charset="0"/>
              </a:rPr>
              <a:t> 编译过程和原理</a:t>
            </a:r>
            <a:endParaRPr lang="en-US" altLang="zh-CN" sz="2000" dirty="0">
              <a:solidFill>
                <a:schemeClr val="bg1">
                  <a:lumMod val="50000"/>
                </a:schemeClr>
              </a:solidFill>
              <a:latin typeface="Gill Sans MT" panose="020B0502020104020203" pitchFamily="34" charset="0"/>
            </a:endParaRPr>
          </a:p>
          <a:p>
            <a:pPr lvl="1">
              <a:lnSpc>
                <a:spcPct val="130000"/>
              </a:lnSpc>
            </a:pPr>
            <a:r>
              <a:rPr lang="en-US" altLang="zh-CN" sz="2000" dirty="0">
                <a:solidFill>
                  <a:schemeClr val="bg1">
                    <a:lumMod val="50000"/>
                  </a:schemeClr>
                </a:solidFill>
                <a:latin typeface="Gill Sans MT" panose="020B0502020104020203" pitchFamily="34" charset="0"/>
              </a:rPr>
              <a:t>LLVM/Clang</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process</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and</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principle</a:t>
            </a:r>
            <a:r>
              <a:rPr lang="zh-CN" altLang="en-US" sz="2000" dirty="0">
                <a:solidFill>
                  <a:schemeClr val="bg1">
                    <a:lumMod val="50000"/>
                  </a:schemeClr>
                </a:solidFill>
                <a:latin typeface="Gill Sans MT" panose="020B0502020104020203" pitchFamily="34" charset="0"/>
              </a:rPr>
              <a:t> </a:t>
            </a:r>
            <a:r>
              <a:rPr lang="en-US" altLang="zh-CN" sz="1800" dirty="0">
                <a:solidFill>
                  <a:schemeClr val="bg1">
                    <a:lumMod val="50000"/>
                  </a:schemeClr>
                </a:solidFill>
                <a:latin typeface="Gill Sans MT" panose="020B0502020104020203" pitchFamily="34" charset="0"/>
              </a:rPr>
              <a:t>–</a:t>
            </a:r>
            <a:r>
              <a:rPr lang="zh-CN" altLang="en-US" sz="1800" dirty="0">
                <a:solidFill>
                  <a:schemeClr val="bg1">
                    <a:lumMod val="50000"/>
                  </a:schemeClr>
                </a:solidFill>
                <a:latin typeface="Gill Sans MT" panose="020B0502020104020203" pitchFamily="34" charset="0"/>
              </a:rPr>
              <a:t> </a:t>
            </a:r>
            <a:r>
              <a:rPr lang="en-US" altLang="zh-CN" sz="1800" dirty="0">
                <a:solidFill>
                  <a:schemeClr val="bg1">
                    <a:lumMod val="50000"/>
                  </a:schemeClr>
                </a:solidFill>
                <a:latin typeface="Gill Sans MT" panose="020B0502020104020203" pitchFamily="34" charset="0"/>
              </a:rPr>
              <a:t>LLVM</a:t>
            </a:r>
            <a:r>
              <a:rPr lang="zh-CN" altLang="en-US" sz="1800" dirty="0">
                <a:solidFill>
                  <a:schemeClr val="bg1">
                    <a:lumMod val="50000"/>
                  </a:schemeClr>
                </a:solidFill>
                <a:latin typeface="Gill Sans MT" panose="020B0502020104020203" pitchFamily="34" charset="0"/>
              </a:rPr>
              <a:t> 编译过程和原理</a:t>
            </a:r>
            <a:endParaRPr lang="en-US" altLang="zh-CN" sz="2000" b="1" dirty="0">
              <a:solidFill>
                <a:schemeClr val="bg1">
                  <a:lumMod val="50000"/>
                </a:schemeClr>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chemeClr val="bg1">
                    <a:lumMod val="50000"/>
                  </a:schemeClr>
                </a:solidFill>
                <a:latin typeface="Gill Sans MT" panose="020B0502020104020203" pitchFamily="34" charset="0"/>
              </a:rPr>
              <a:t>AI</a:t>
            </a:r>
            <a:r>
              <a:rPr lang="zh-CN" altLang="en-US" sz="2400" b="1" dirty="0">
                <a:solidFill>
                  <a:schemeClr val="bg1">
                    <a:lumMod val="50000"/>
                  </a:schemeClr>
                </a:solidFill>
                <a:latin typeface="Gill Sans MT" panose="020B0502020104020203" pitchFamily="34" charset="0"/>
              </a:rPr>
              <a:t>编译器</a:t>
            </a:r>
          </a:p>
          <a:p>
            <a:pPr lvl="1">
              <a:lnSpc>
                <a:spcPct val="130000"/>
              </a:lnSpc>
            </a:pPr>
            <a:r>
              <a:rPr lang="en-US" altLang="zh-CN" sz="2000" dirty="0">
                <a:solidFill>
                  <a:schemeClr val="bg1">
                    <a:lumMod val="50000"/>
                  </a:schemeClr>
                </a:solidFill>
                <a:latin typeface="Gill Sans MT" panose="020B0502020104020203" pitchFamily="34" charset="0"/>
              </a:rPr>
              <a:t>History</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of</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AI</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Compiler</a:t>
            </a:r>
            <a:r>
              <a:rPr lang="zh-CN" altLang="en-US" sz="2000" dirty="0">
                <a:solidFill>
                  <a:schemeClr val="bg1">
                    <a:lumMod val="50000"/>
                  </a:schemeClr>
                </a:solidFill>
                <a:latin typeface="Gill Sans MT" panose="020B0502020104020203" pitchFamily="34" charset="0"/>
              </a:rPr>
              <a:t> </a:t>
            </a:r>
            <a:r>
              <a:rPr lang="en-US" altLang="zh-CN" sz="1800" dirty="0">
                <a:solidFill>
                  <a:schemeClr val="bg1">
                    <a:lumMod val="50000"/>
                  </a:schemeClr>
                </a:solidFill>
                <a:latin typeface="Gill Sans MT" panose="020B0502020104020203" pitchFamily="34" charset="0"/>
              </a:rPr>
              <a:t>–</a:t>
            </a:r>
            <a:r>
              <a:rPr lang="zh-CN" altLang="en-US" sz="1800" dirty="0">
                <a:solidFill>
                  <a:schemeClr val="bg1">
                    <a:lumMod val="50000"/>
                  </a:schemeClr>
                </a:solidFill>
                <a:latin typeface="Gill Sans MT" panose="020B0502020104020203" pitchFamily="34" charset="0"/>
              </a:rPr>
              <a:t> </a:t>
            </a:r>
            <a:r>
              <a:rPr lang="en-US" altLang="zh-CN" sz="1800" dirty="0">
                <a:solidFill>
                  <a:schemeClr val="bg1">
                    <a:lumMod val="50000"/>
                  </a:schemeClr>
                </a:solidFill>
                <a:latin typeface="Gill Sans MT" panose="020B0502020104020203" pitchFamily="34" charset="0"/>
              </a:rPr>
              <a:t>AI</a:t>
            </a:r>
            <a:r>
              <a:rPr lang="zh-CN" altLang="en-US" sz="1800" dirty="0">
                <a:solidFill>
                  <a:schemeClr val="bg1">
                    <a:lumMod val="50000"/>
                  </a:schemeClr>
                </a:solidFill>
                <a:latin typeface="Gill Sans MT" panose="020B0502020104020203" pitchFamily="34" charset="0"/>
              </a:rPr>
              <a:t>编译器的发展</a:t>
            </a:r>
            <a:endParaRPr lang="en-US" altLang="zh-CN" sz="2000" dirty="0">
              <a:solidFill>
                <a:schemeClr val="bg1">
                  <a:lumMod val="50000"/>
                </a:schemeClr>
              </a:solidFill>
              <a:latin typeface="Gill Sans MT" panose="020B0502020104020203" pitchFamily="34" charset="0"/>
            </a:endParaRPr>
          </a:p>
          <a:p>
            <a:pPr lvl="1">
              <a:lnSpc>
                <a:spcPct val="130000"/>
              </a:lnSpc>
            </a:pPr>
            <a:r>
              <a:rPr lang="en-US" altLang="zh-CN" sz="2000" dirty="0">
                <a:solidFill>
                  <a:schemeClr val="bg1">
                    <a:lumMod val="50000"/>
                  </a:schemeClr>
                </a:solidFill>
                <a:latin typeface="Gill Sans MT" panose="020B0502020104020203" pitchFamily="34" charset="0"/>
              </a:rPr>
              <a:t>Base</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Common architecture</a:t>
            </a:r>
            <a:r>
              <a:rPr lang="zh-CN" altLang="en-US" sz="2000" dirty="0">
                <a:solidFill>
                  <a:schemeClr val="bg1">
                    <a:lumMod val="50000"/>
                  </a:schemeClr>
                </a:solidFill>
                <a:latin typeface="Gill Sans MT" panose="020B0502020104020203" pitchFamily="34" charset="0"/>
              </a:rPr>
              <a:t> </a:t>
            </a:r>
            <a:r>
              <a:rPr lang="en-US" altLang="zh-CN" sz="1800" dirty="0">
                <a:solidFill>
                  <a:schemeClr val="bg1">
                    <a:lumMod val="50000"/>
                  </a:schemeClr>
                </a:solidFill>
                <a:latin typeface="Gill Sans MT" panose="020B0502020104020203" pitchFamily="34" charset="0"/>
              </a:rPr>
              <a:t>–</a:t>
            </a:r>
            <a:r>
              <a:rPr lang="zh-CN" altLang="en-US" sz="1800" dirty="0">
                <a:solidFill>
                  <a:schemeClr val="bg1">
                    <a:lumMod val="50000"/>
                  </a:schemeClr>
                </a:solidFill>
                <a:latin typeface="Gill Sans MT" panose="020B0502020104020203" pitchFamily="34" charset="0"/>
              </a:rPr>
              <a:t> </a:t>
            </a:r>
            <a:r>
              <a:rPr lang="en-US" altLang="zh-CN" sz="1800" dirty="0">
                <a:solidFill>
                  <a:schemeClr val="bg1">
                    <a:lumMod val="50000"/>
                  </a:schemeClr>
                </a:solidFill>
                <a:latin typeface="Gill Sans MT" panose="020B0502020104020203" pitchFamily="34" charset="0"/>
              </a:rPr>
              <a:t>AI</a:t>
            </a:r>
            <a:r>
              <a:rPr lang="zh-CN" altLang="en-US" sz="1800" dirty="0">
                <a:solidFill>
                  <a:schemeClr val="bg1">
                    <a:lumMod val="50000"/>
                  </a:schemeClr>
                </a:solidFill>
                <a:latin typeface="Gill Sans MT" panose="020B0502020104020203" pitchFamily="34" charset="0"/>
              </a:rPr>
              <a:t>编译器的通用架构</a:t>
            </a:r>
            <a:endParaRPr lang="en-US" altLang="zh-CN" sz="1800" dirty="0">
              <a:solidFill>
                <a:schemeClr val="bg1">
                  <a:lumMod val="50000"/>
                </a:schemeClr>
              </a:solidFill>
              <a:latin typeface="Gill Sans MT" panose="020B0502020104020203" pitchFamily="34" charset="0"/>
            </a:endParaRPr>
          </a:p>
          <a:p>
            <a:pPr lvl="1">
              <a:lnSpc>
                <a:spcPct val="130000"/>
              </a:lnSpc>
            </a:pPr>
            <a:r>
              <a:rPr lang="en-US" altLang="zh-CN" sz="2000" dirty="0">
                <a:solidFill>
                  <a:schemeClr val="bg1">
                    <a:lumMod val="50000"/>
                  </a:schemeClr>
                </a:solidFill>
                <a:latin typeface="Gill Sans MT" panose="020B0502020104020203" pitchFamily="34" charset="0"/>
              </a:rPr>
              <a:t>Different</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and</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challenge</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of</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the</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future</a:t>
            </a:r>
            <a:r>
              <a:rPr lang="zh-CN" altLang="en-US" sz="2000" dirty="0">
                <a:solidFill>
                  <a:schemeClr val="bg1">
                    <a:lumMod val="50000"/>
                  </a:schemeClr>
                </a:solidFill>
                <a:latin typeface="Gill Sans MT" panose="020B0502020104020203" pitchFamily="34" charset="0"/>
              </a:rPr>
              <a:t> </a:t>
            </a:r>
            <a:r>
              <a:rPr lang="en-US" altLang="zh-CN" sz="2000" dirty="0">
                <a:solidFill>
                  <a:schemeClr val="bg1">
                    <a:lumMod val="50000"/>
                  </a:schemeClr>
                </a:solidFill>
                <a:latin typeface="Gill Sans MT" panose="020B0502020104020203" pitchFamily="34" charset="0"/>
              </a:rPr>
              <a:t>–</a:t>
            </a:r>
            <a:r>
              <a:rPr lang="zh-CN" altLang="en-US" sz="2000" dirty="0">
                <a:solidFill>
                  <a:schemeClr val="bg1">
                    <a:lumMod val="50000"/>
                  </a:schemeClr>
                </a:solidFill>
                <a:latin typeface="Gill Sans MT" panose="020B0502020104020203" pitchFamily="34" charset="0"/>
              </a:rPr>
              <a:t> </a:t>
            </a:r>
            <a:r>
              <a:rPr lang="zh-CN" altLang="en-US" sz="1800" dirty="0">
                <a:solidFill>
                  <a:schemeClr val="bg1">
                    <a:lumMod val="50000"/>
                  </a:schemeClr>
                </a:solidFill>
                <a:latin typeface="Gill Sans MT" panose="020B0502020104020203" pitchFamily="34" charset="0"/>
              </a:rPr>
              <a:t>与传统编译器的区别，未来的挑战与思考</a:t>
            </a:r>
            <a:endParaRPr lang="en-US" altLang="zh-CN" sz="2400" b="1" dirty="0">
              <a:solidFill>
                <a:schemeClr val="bg1">
                  <a:lumMod val="50000"/>
                </a:schemeClr>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15E8-AD87-464A-A689-6119AC40432A}"/>
              </a:ext>
            </a:extLst>
          </p:cNvPr>
          <p:cNvSpPr>
            <a:spLocks noGrp="1"/>
          </p:cNvSpPr>
          <p:nvPr>
            <p:ph type="title"/>
          </p:nvPr>
        </p:nvSpPr>
        <p:spPr/>
        <p:txBody>
          <a:bodyPr/>
          <a:lstStyle/>
          <a:p>
            <a:r>
              <a:rPr lang="en-US" altLang="zh-CN" sz="3200" dirty="0">
                <a:latin typeface="Futura Medium" panose="020B0602020204020303" pitchFamily="34" charset="-79"/>
                <a:cs typeface="Futura Medium" panose="020B0602020204020303" pitchFamily="34" charset="-79"/>
              </a:rPr>
              <a:t>Apple met LLVM</a:t>
            </a:r>
            <a:endParaRPr kumimoji="1" lang="zh-CN" altLang="en-US" sz="3200" dirty="0">
              <a:latin typeface="Futura Medium" panose="020B0602020204020303" pitchFamily="34" charset="-79"/>
              <a:cs typeface="Futura Medium" panose="020B0602020204020303" pitchFamily="34" charset="-79"/>
            </a:endParaRPr>
          </a:p>
        </p:txBody>
      </p:sp>
      <p:sp>
        <p:nvSpPr>
          <p:cNvPr id="5" name="矩形 4">
            <a:extLst>
              <a:ext uri="{FF2B5EF4-FFF2-40B4-BE49-F238E27FC236}">
                <a16:creationId xmlns:a16="http://schemas.microsoft.com/office/drawing/2014/main" id="{A421C90A-6080-4F40-AF8F-75148A6B8B9F}"/>
              </a:ext>
            </a:extLst>
          </p:cNvPr>
          <p:cNvSpPr/>
          <p:nvPr/>
        </p:nvSpPr>
        <p:spPr>
          <a:xfrm>
            <a:off x="769789" y="4938830"/>
            <a:ext cx="5832648" cy="830997"/>
          </a:xfrm>
          <a:prstGeom prst="rect">
            <a:avLst/>
          </a:prstGeom>
        </p:spPr>
        <p:txBody>
          <a:bodyPr wrap="square">
            <a:spAutoFit/>
          </a:bodyPr>
          <a:lstStyle/>
          <a:p>
            <a:r>
              <a:rPr lang="en-US" altLang="zh-CN" sz="2400" dirty="0">
                <a:solidFill>
                  <a:srgbClr val="374154"/>
                </a:solidFill>
                <a:latin typeface="Gill Sans MT" panose="020B0502020104020203" pitchFamily="34" charset="0"/>
              </a:rPr>
              <a:t>Twitter:</a:t>
            </a:r>
            <a:r>
              <a:rPr lang="zh-CN" altLang="en-US" sz="24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hlinkClick r:id="rId2"/>
              </a:rPr>
              <a:t>https://twitter.com/clattner_llvm</a:t>
            </a:r>
            <a:endParaRPr lang="en-US" altLang="zh-CN" sz="2000" dirty="0">
              <a:solidFill>
                <a:srgbClr val="374154"/>
              </a:solidFill>
              <a:latin typeface="Gill Sans MT" panose="020B0502020104020203" pitchFamily="34" charset="0"/>
            </a:endParaRPr>
          </a:p>
          <a:p>
            <a:r>
              <a:rPr lang="en-US" altLang="zh-CN" sz="2400" dirty="0">
                <a:solidFill>
                  <a:srgbClr val="374154"/>
                </a:solidFill>
                <a:latin typeface="Gill Sans MT" panose="020B0502020104020203" pitchFamily="34" charset="0"/>
              </a:rPr>
              <a:t>Website:</a:t>
            </a:r>
            <a:r>
              <a:rPr lang="zh-CN" altLang="en-US" sz="24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hlinkClick r:id="rId3"/>
              </a:rPr>
              <a:t>http://nondot.org/sabre</a:t>
            </a:r>
            <a:endParaRPr lang="en-US" altLang="zh-CN" sz="2400" dirty="0">
              <a:solidFill>
                <a:srgbClr val="374154"/>
              </a:solidFill>
              <a:latin typeface="Gill Sans MT" panose="020B0502020104020203" pitchFamily="34" charset="0"/>
            </a:endParaRPr>
          </a:p>
        </p:txBody>
      </p:sp>
      <p:pic>
        <p:nvPicPr>
          <p:cNvPr id="3" name="图片 2">
            <a:extLst>
              <a:ext uri="{FF2B5EF4-FFF2-40B4-BE49-F238E27FC236}">
                <a16:creationId xmlns:a16="http://schemas.microsoft.com/office/drawing/2014/main" id="{393D3531-60B3-9A4A-A833-C8179675226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69789" y="1412776"/>
            <a:ext cx="3312368" cy="2952328"/>
          </a:xfrm>
          <a:prstGeom prst="rect">
            <a:avLst/>
          </a:prstGeom>
        </p:spPr>
      </p:pic>
      <p:pic>
        <p:nvPicPr>
          <p:cNvPr id="7" name="图片 6">
            <a:extLst>
              <a:ext uri="{FF2B5EF4-FFF2-40B4-BE49-F238E27FC236}">
                <a16:creationId xmlns:a16="http://schemas.microsoft.com/office/drawing/2014/main" id="{4A0E9156-F749-6949-8E67-9DCDDA74FAA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799918" y="1412776"/>
            <a:ext cx="3374088" cy="2952328"/>
          </a:xfrm>
          <a:prstGeom prst="rect">
            <a:avLst/>
          </a:prstGeom>
        </p:spPr>
      </p:pic>
      <p:sp>
        <p:nvSpPr>
          <p:cNvPr id="8" name="矩形 7">
            <a:extLst>
              <a:ext uri="{FF2B5EF4-FFF2-40B4-BE49-F238E27FC236}">
                <a16:creationId xmlns:a16="http://schemas.microsoft.com/office/drawing/2014/main" id="{9ECECFE3-44EE-2149-BE07-864D8B486E84}"/>
              </a:ext>
            </a:extLst>
          </p:cNvPr>
          <p:cNvSpPr/>
          <p:nvPr/>
        </p:nvSpPr>
        <p:spPr>
          <a:xfrm>
            <a:off x="4732212" y="2542593"/>
            <a:ext cx="2417650" cy="584775"/>
          </a:xfrm>
          <a:prstGeom prst="rect">
            <a:avLst/>
          </a:prstGeom>
        </p:spPr>
        <p:txBody>
          <a:bodyPr wrap="none">
            <a:spAutoFit/>
          </a:bodyPr>
          <a:lstStyle/>
          <a:p>
            <a:r>
              <a:rPr lang="en-US" altLang="zh-CN" sz="3200" dirty="0">
                <a:solidFill>
                  <a:srgbClr val="374154"/>
                </a:solidFill>
                <a:latin typeface="Gill Sans MT" panose="020B0502020104020203" pitchFamily="34" charset="0"/>
              </a:rPr>
              <a:t>Chris </a:t>
            </a:r>
            <a:r>
              <a:rPr lang="en-US" altLang="zh-CN" sz="3200" dirty="0" err="1">
                <a:solidFill>
                  <a:srgbClr val="374154"/>
                </a:solidFill>
                <a:latin typeface="Gill Sans MT" panose="020B0502020104020203" pitchFamily="34" charset="0"/>
              </a:rPr>
              <a:t>Lattner</a:t>
            </a:r>
            <a:endParaRPr lang="en-US" altLang="zh-CN" sz="32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47525481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15E8-AD87-464A-A689-6119AC40432A}"/>
              </a:ext>
            </a:extLst>
          </p:cNvPr>
          <p:cNvSpPr>
            <a:spLocks noGrp="1"/>
          </p:cNvSpPr>
          <p:nvPr>
            <p:ph type="title"/>
          </p:nvPr>
        </p:nvSpPr>
        <p:spPr/>
        <p:txBody>
          <a:bodyPr/>
          <a:lstStyle/>
          <a:p>
            <a:r>
              <a:rPr lang="en-US" altLang="zh-CN" sz="3200" dirty="0">
                <a:latin typeface="Futura Medium" panose="020B0602020204020303" pitchFamily="34" charset="-79"/>
                <a:cs typeface="Futura Medium" panose="020B0602020204020303" pitchFamily="34" charset="-79"/>
              </a:rPr>
              <a:t>Apple met LLVM</a:t>
            </a:r>
            <a:endParaRPr kumimoji="1" lang="zh-CN" altLang="en-US" sz="3200" dirty="0">
              <a:latin typeface="Futura Medium" panose="020B0602020204020303" pitchFamily="34" charset="-79"/>
              <a:cs typeface="Futura Medium" panose="020B0602020204020303" pitchFamily="34" charset="-79"/>
            </a:endParaRPr>
          </a:p>
        </p:txBody>
      </p:sp>
      <p:pic>
        <p:nvPicPr>
          <p:cNvPr id="4" name="图片 3">
            <a:extLst>
              <a:ext uri="{FF2B5EF4-FFF2-40B4-BE49-F238E27FC236}">
                <a16:creationId xmlns:a16="http://schemas.microsoft.com/office/drawing/2014/main" id="{ECBA0E1B-0FB7-5B49-B55E-3AC49025DF3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7244" y="1137870"/>
            <a:ext cx="10490869" cy="5026581"/>
          </a:xfrm>
          <a:prstGeom prst="rect">
            <a:avLst/>
          </a:prstGeom>
        </p:spPr>
      </p:pic>
      <p:sp>
        <p:nvSpPr>
          <p:cNvPr id="6" name="矩形 5">
            <a:extLst>
              <a:ext uri="{FF2B5EF4-FFF2-40B4-BE49-F238E27FC236}">
                <a16:creationId xmlns:a16="http://schemas.microsoft.com/office/drawing/2014/main" id="{852806D5-0D48-9343-8A06-0946FF1C6C21}"/>
              </a:ext>
            </a:extLst>
          </p:cNvPr>
          <p:cNvSpPr/>
          <p:nvPr/>
        </p:nvSpPr>
        <p:spPr bwMode="auto">
          <a:xfrm>
            <a:off x="9842797" y="843275"/>
            <a:ext cx="1368152" cy="56950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274920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7BC12-9F4D-7948-BA7A-461E2431BED5}"/>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Microsoft</a:t>
            </a:r>
            <a:endParaRPr kumimoji="1" lang="zh-CN" altLang="en-US"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8C57F4C9-FDD5-884D-99C7-1B1D2D67D1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27164" y="1268760"/>
            <a:ext cx="5942434" cy="4753947"/>
          </a:xfrm>
          <a:prstGeom prst="rect">
            <a:avLst/>
          </a:prstGeom>
        </p:spPr>
      </p:pic>
    </p:spTree>
    <p:extLst>
      <p:ext uri="{BB962C8B-B14F-4D97-AF65-F5344CB8AC3E}">
        <p14:creationId xmlns:p14="http://schemas.microsoft.com/office/powerpoint/2010/main" val="41147842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06E63F-8BB3-0E48-B308-45AFBC987D61}"/>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Microsoft</a:t>
            </a:r>
            <a:endParaRPr kumimoji="1" lang="zh-CN" altLang="en-US" dirty="0"/>
          </a:p>
        </p:txBody>
      </p:sp>
      <p:pic>
        <p:nvPicPr>
          <p:cNvPr id="6" name="图片 5">
            <a:extLst>
              <a:ext uri="{FF2B5EF4-FFF2-40B4-BE49-F238E27FC236}">
                <a16:creationId xmlns:a16="http://schemas.microsoft.com/office/drawing/2014/main" id="{2A36ABF4-AC43-1F46-AF66-4EAEB59F3690}"/>
              </a:ext>
            </a:extLst>
          </p:cNvPr>
          <p:cNvPicPr>
            <a:picLocks noChangeAspect="1"/>
          </p:cNvPicPr>
          <p:nvPr/>
        </p:nvPicPr>
        <p:blipFill>
          <a:blip r:embed="rId2"/>
          <a:stretch>
            <a:fillRect/>
          </a:stretch>
        </p:blipFill>
        <p:spPr>
          <a:xfrm>
            <a:off x="4442197" y="3386612"/>
            <a:ext cx="5684842" cy="720080"/>
          </a:xfrm>
          <a:prstGeom prst="rect">
            <a:avLst/>
          </a:prstGeom>
        </p:spPr>
      </p:pic>
      <p:pic>
        <p:nvPicPr>
          <p:cNvPr id="7" name="图片 6">
            <a:extLst>
              <a:ext uri="{FF2B5EF4-FFF2-40B4-BE49-F238E27FC236}">
                <a16:creationId xmlns:a16="http://schemas.microsoft.com/office/drawing/2014/main" id="{CE05C6CB-EE60-784C-A611-FC5B47E887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93925" y="3248932"/>
            <a:ext cx="995441" cy="995441"/>
          </a:xfrm>
          <a:prstGeom prst="rect">
            <a:avLst/>
          </a:prstGeom>
        </p:spPr>
      </p:pic>
    </p:spTree>
    <p:extLst>
      <p:ext uri="{BB962C8B-B14F-4D97-AF65-F5344CB8AC3E}">
        <p14:creationId xmlns:p14="http://schemas.microsoft.com/office/powerpoint/2010/main" val="199092971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7A9A558-B600-0B40-AA57-155889EDAC32}"/>
              </a:ext>
            </a:extLst>
          </p:cNvPr>
          <p:cNvSpPr txBox="1">
            <a:spLocks/>
          </p:cNvSpPr>
          <p:nvPr/>
        </p:nvSpPr>
        <p:spPr>
          <a:xfrm>
            <a:off x="589769" y="1052736"/>
            <a:ext cx="11017224" cy="3456384"/>
          </a:xfrm>
          <a:prstGeom prst="rect">
            <a:avLst/>
          </a:prstGeom>
          <a:solidFill>
            <a:schemeClr val="bg1"/>
          </a:soli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ctr"/>
            <a:r>
              <a:rPr lang="zh-CN" altLang="en-US" sz="9600" kern="0" dirty="0">
                <a:solidFill>
                  <a:srgbClr val="374154"/>
                </a:solidFill>
                <a:latin typeface="Microsoft YaHei" panose="020B0503020204020204" pitchFamily="34" charset="-122"/>
                <a:ea typeface="Microsoft YaHei" panose="020B0503020204020204" pitchFamily="34" charset="-122"/>
              </a:rPr>
              <a:t>两大开源编译器的</a:t>
            </a:r>
            <a:endParaRPr lang="en-US" altLang="zh-CN" sz="9600" kern="0" dirty="0">
              <a:solidFill>
                <a:srgbClr val="374154"/>
              </a:solidFill>
              <a:latin typeface="Microsoft YaHei" panose="020B0503020204020204" pitchFamily="34" charset="-122"/>
              <a:ea typeface="Microsoft YaHei" panose="020B0503020204020204" pitchFamily="34" charset="-122"/>
            </a:endParaRPr>
          </a:p>
          <a:p>
            <a:pPr algn="ctr"/>
            <a:r>
              <a:rPr lang="zh-CN" altLang="en-US" sz="9600" kern="0" dirty="0">
                <a:solidFill>
                  <a:srgbClr val="374154"/>
                </a:solidFill>
                <a:latin typeface="Microsoft YaHei" panose="020B0503020204020204" pitchFamily="34" charset="-122"/>
                <a:ea typeface="Microsoft YaHei" panose="020B0503020204020204" pitchFamily="34" charset="-122"/>
              </a:rPr>
              <a:t>相爱与相杀</a:t>
            </a:r>
          </a:p>
        </p:txBody>
      </p:sp>
    </p:spTree>
    <p:extLst>
      <p:ext uri="{BB962C8B-B14F-4D97-AF65-F5344CB8AC3E}">
        <p14:creationId xmlns:p14="http://schemas.microsoft.com/office/powerpoint/2010/main" val="1809461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7A9A558-B600-0B40-AA57-155889EDAC32}"/>
              </a:ext>
            </a:extLst>
          </p:cNvPr>
          <p:cNvSpPr txBox="1">
            <a:spLocks/>
          </p:cNvSpPr>
          <p:nvPr/>
        </p:nvSpPr>
        <p:spPr>
          <a:xfrm>
            <a:off x="589769" y="1052736"/>
            <a:ext cx="11017224" cy="3456384"/>
          </a:xfrm>
          <a:prstGeom prst="rect">
            <a:avLst/>
          </a:prstGeom>
          <a:solidFill>
            <a:schemeClr val="bg1"/>
          </a:soli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ctr"/>
            <a:r>
              <a:rPr lang="zh-CN" altLang="en-US" sz="9600" kern="0" dirty="0">
                <a:solidFill>
                  <a:srgbClr val="374154"/>
                </a:solidFill>
                <a:latin typeface="Microsoft YaHei" panose="020B0503020204020204" pitchFamily="34" charset="-122"/>
                <a:ea typeface="Microsoft YaHei" panose="020B0503020204020204" pitchFamily="34" charset="-122"/>
              </a:rPr>
              <a:t>两大开源编译器的</a:t>
            </a:r>
            <a:endParaRPr lang="en-US" altLang="zh-CN" sz="9600" kern="0" dirty="0">
              <a:solidFill>
                <a:srgbClr val="374154"/>
              </a:solidFill>
              <a:latin typeface="Microsoft YaHei" panose="020B0503020204020204" pitchFamily="34" charset="-122"/>
              <a:ea typeface="Microsoft YaHei" panose="020B0503020204020204" pitchFamily="34" charset="-122"/>
            </a:endParaRPr>
          </a:p>
          <a:p>
            <a:pPr algn="ctr"/>
            <a:r>
              <a:rPr lang="zh-CN" altLang="en-US" sz="9600" kern="0" dirty="0">
                <a:solidFill>
                  <a:srgbClr val="374154"/>
                </a:solidFill>
                <a:latin typeface="Microsoft YaHei" panose="020B0503020204020204" pitchFamily="34" charset="-122"/>
                <a:ea typeface="Microsoft YaHei" panose="020B0503020204020204" pitchFamily="34" charset="-122"/>
              </a:rPr>
              <a:t>恩怨情仇</a:t>
            </a:r>
          </a:p>
        </p:txBody>
      </p:sp>
    </p:spTree>
    <p:extLst>
      <p:ext uri="{BB962C8B-B14F-4D97-AF65-F5344CB8AC3E}">
        <p14:creationId xmlns:p14="http://schemas.microsoft.com/office/powerpoint/2010/main" val="78232417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Compiler</a:t>
            </a:r>
            <a:r>
              <a:rPr lang="zh-CN" altLang="en-US" dirty="0"/>
              <a:t> 编译器是什么</a:t>
            </a:r>
            <a:endParaRPr lang="en-US" dirty="0"/>
          </a:p>
        </p:txBody>
      </p:sp>
      <p:sp>
        <p:nvSpPr>
          <p:cNvPr id="3" name="内容占位符 2">
            <a:extLst>
              <a:ext uri="{FF2B5EF4-FFF2-40B4-BE49-F238E27FC236}">
                <a16:creationId xmlns:a16="http://schemas.microsoft.com/office/drawing/2014/main" id="{0C27A0F5-CC95-C849-8AD0-C4B0E36B3078}"/>
              </a:ext>
            </a:extLst>
          </p:cNvPr>
          <p:cNvSpPr>
            <a:spLocks noGrp="1"/>
          </p:cNvSpPr>
          <p:nvPr>
            <p:ph sz="half" idx="1"/>
          </p:nvPr>
        </p:nvSpPr>
        <p:spPr/>
        <p:txBody>
          <a:bodyPr/>
          <a:lstStyle/>
          <a:p>
            <a:pPr>
              <a:lnSpc>
                <a:spcPct val="100000"/>
              </a:lnSpc>
            </a:pPr>
            <a:r>
              <a:rPr lang="en-US" altLang="zh-CN" dirty="0">
                <a:latin typeface="Gill Sans MT" panose="020B0502020104020203" pitchFamily="34" charset="0"/>
              </a:rPr>
              <a:t>In computing, a compiler is a computer program that translates computer code written in one programming language into another language. The name "compiler" is primarily used for programs that translate source code from a high-level programming language to a lower level language to create an executable program.</a:t>
            </a:r>
            <a:endParaRPr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FE7EDA37-DC7F-8A4D-A728-A228D3ADF4A4}"/>
              </a:ext>
            </a:extLst>
          </p:cNvPr>
          <p:cNvPicPr>
            <a:picLocks noChangeAspect="1"/>
          </p:cNvPicPr>
          <p:nvPr/>
        </p:nvPicPr>
        <p:blipFill>
          <a:blip r:embed="rId3"/>
          <a:stretch>
            <a:fillRect/>
          </a:stretch>
        </p:blipFill>
        <p:spPr>
          <a:xfrm>
            <a:off x="473802" y="2852936"/>
            <a:ext cx="11249157" cy="2879784"/>
          </a:xfrm>
          <a:prstGeom prst="rect">
            <a:avLst/>
          </a:prstGeom>
        </p:spPr>
      </p:pic>
    </p:spTree>
    <p:extLst>
      <p:ext uri="{BB962C8B-B14F-4D97-AF65-F5344CB8AC3E}">
        <p14:creationId xmlns:p14="http://schemas.microsoft.com/office/powerpoint/2010/main" val="82200199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Compiler</a:t>
            </a:r>
            <a:r>
              <a:rPr lang="zh-CN" altLang="en-US" dirty="0"/>
              <a:t> </a:t>
            </a:r>
            <a:r>
              <a:rPr lang="en-US" altLang="zh-CN" dirty="0"/>
              <a:t>basic constitution</a:t>
            </a:r>
            <a:r>
              <a:rPr lang="zh-CN" altLang="en-US" dirty="0"/>
              <a:t> 编译器基本构成</a:t>
            </a:r>
            <a:r>
              <a:rPr lang="en-US" altLang="zh-CN" dirty="0"/>
              <a:t> </a:t>
            </a:r>
            <a:endParaRPr lang="en-US" dirty="0"/>
          </a:p>
        </p:txBody>
      </p:sp>
      <p:pic>
        <p:nvPicPr>
          <p:cNvPr id="9" name="图片 8">
            <a:extLst>
              <a:ext uri="{FF2B5EF4-FFF2-40B4-BE49-F238E27FC236}">
                <a16:creationId xmlns:a16="http://schemas.microsoft.com/office/drawing/2014/main" id="{3828958F-392B-5C40-B4E0-C2A56BF9E1AC}"/>
              </a:ext>
            </a:extLst>
          </p:cNvPr>
          <p:cNvPicPr>
            <a:picLocks noChangeAspect="1"/>
          </p:cNvPicPr>
          <p:nvPr/>
        </p:nvPicPr>
        <p:blipFill>
          <a:blip r:embed="rId3"/>
          <a:stretch>
            <a:fillRect/>
          </a:stretch>
        </p:blipFill>
        <p:spPr>
          <a:xfrm>
            <a:off x="672991" y="1916832"/>
            <a:ext cx="10850779" cy="3408061"/>
          </a:xfrm>
          <a:prstGeom prst="rect">
            <a:avLst/>
          </a:prstGeom>
        </p:spPr>
      </p:pic>
    </p:spTree>
    <p:extLst>
      <p:ext uri="{BB962C8B-B14F-4D97-AF65-F5344CB8AC3E}">
        <p14:creationId xmlns:p14="http://schemas.microsoft.com/office/powerpoint/2010/main" val="18916985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Compiler</a:t>
            </a:r>
            <a:r>
              <a:rPr lang="zh-CN" altLang="en-US" dirty="0"/>
              <a:t> </a:t>
            </a:r>
            <a:r>
              <a:rPr lang="en-US" altLang="zh-CN" dirty="0"/>
              <a:t>basic constitution</a:t>
            </a:r>
            <a:r>
              <a:rPr lang="zh-CN" altLang="en-US" dirty="0"/>
              <a:t> 编译器基本构成</a:t>
            </a:r>
            <a:r>
              <a:rPr lang="en-US" altLang="zh-CN" dirty="0"/>
              <a:t> </a:t>
            </a:r>
            <a:endParaRPr lang="en-US" dirty="0"/>
          </a:p>
        </p:txBody>
      </p:sp>
      <p:pic>
        <p:nvPicPr>
          <p:cNvPr id="9" name="图片 8">
            <a:extLst>
              <a:ext uri="{FF2B5EF4-FFF2-40B4-BE49-F238E27FC236}">
                <a16:creationId xmlns:a16="http://schemas.microsoft.com/office/drawing/2014/main" id="{3828958F-392B-5C40-B4E0-C2A56BF9E1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84" t="54934" r="584" b="-2112"/>
          <a:stretch/>
        </p:blipFill>
        <p:spPr>
          <a:xfrm>
            <a:off x="613424" y="2809735"/>
            <a:ext cx="10850779" cy="1607861"/>
          </a:xfrm>
          <a:prstGeom prst="rect">
            <a:avLst/>
          </a:prstGeom>
        </p:spPr>
      </p:pic>
      <p:sp>
        <p:nvSpPr>
          <p:cNvPr id="5" name="内容占位符 2">
            <a:extLst>
              <a:ext uri="{FF2B5EF4-FFF2-40B4-BE49-F238E27FC236}">
                <a16:creationId xmlns:a16="http://schemas.microsoft.com/office/drawing/2014/main" id="{DAAB9B3B-70F6-F944-BF80-904A985D84AD}"/>
              </a:ext>
            </a:extLst>
          </p:cNvPr>
          <p:cNvSpPr>
            <a:spLocks noGrp="1"/>
          </p:cNvSpPr>
          <p:nvPr>
            <p:ph sz="half" idx="1"/>
          </p:nvPr>
        </p:nvSpPr>
        <p:spPr>
          <a:xfrm>
            <a:off x="623635" y="1412776"/>
            <a:ext cx="10963473" cy="4608512"/>
          </a:xfrm>
        </p:spPr>
        <p:txBody>
          <a:bodyPr/>
          <a:lstStyle/>
          <a:p>
            <a:r>
              <a:rPr lang="en-US" altLang="zh-CN" dirty="0">
                <a:solidFill>
                  <a:srgbClr val="333333"/>
                </a:solidFill>
                <a:latin typeface="Gill Sans MT" panose="020B0502020104020203" pitchFamily="34" charset="0"/>
              </a:rPr>
              <a:t>Front-End</a:t>
            </a:r>
            <a:r>
              <a:rPr lang="zh-CN" altLang="en-US" dirty="0">
                <a:solidFill>
                  <a:srgbClr val="333333"/>
                </a:solidFill>
                <a:latin typeface="Gill Sans MT" panose="020B0502020104020203" pitchFamily="34" charset="0"/>
              </a:rPr>
              <a:t>：主要负责词法和语法分析，将源代码转化为抽象语法树；</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3985375796"/>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Compiler</a:t>
            </a:r>
            <a:r>
              <a:rPr lang="zh-CN" altLang="en-US" dirty="0"/>
              <a:t> </a:t>
            </a:r>
            <a:r>
              <a:rPr lang="en-US" altLang="zh-CN" dirty="0"/>
              <a:t>basic constitution</a:t>
            </a:r>
            <a:r>
              <a:rPr lang="zh-CN" altLang="en-US" dirty="0"/>
              <a:t> 编译器基本构成</a:t>
            </a:r>
            <a:r>
              <a:rPr lang="en-US" altLang="zh-CN" dirty="0"/>
              <a:t> </a:t>
            </a:r>
            <a:endParaRPr lang="en-US" dirty="0"/>
          </a:p>
        </p:txBody>
      </p:sp>
      <p:pic>
        <p:nvPicPr>
          <p:cNvPr id="9" name="图片 8">
            <a:extLst>
              <a:ext uri="{FF2B5EF4-FFF2-40B4-BE49-F238E27FC236}">
                <a16:creationId xmlns:a16="http://schemas.microsoft.com/office/drawing/2014/main" id="{3828958F-392B-5C40-B4E0-C2A56BF9E1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84" t="54934" r="584" b="-2112"/>
          <a:stretch/>
        </p:blipFill>
        <p:spPr>
          <a:xfrm>
            <a:off x="613424" y="2809735"/>
            <a:ext cx="10850779" cy="1607861"/>
          </a:xfrm>
          <a:prstGeom prst="rect">
            <a:avLst/>
          </a:prstGeom>
        </p:spPr>
      </p:pic>
      <p:sp>
        <p:nvSpPr>
          <p:cNvPr id="5" name="内容占位符 2">
            <a:extLst>
              <a:ext uri="{FF2B5EF4-FFF2-40B4-BE49-F238E27FC236}">
                <a16:creationId xmlns:a16="http://schemas.microsoft.com/office/drawing/2014/main" id="{DAAB9B3B-70F6-F944-BF80-904A985D84AD}"/>
              </a:ext>
            </a:extLst>
          </p:cNvPr>
          <p:cNvSpPr>
            <a:spLocks noGrp="1"/>
          </p:cNvSpPr>
          <p:nvPr>
            <p:ph sz="half" idx="1"/>
          </p:nvPr>
        </p:nvSpPr>
        <p:spPr>
          <a:xfrm>
            <a:off x="623635" y="1412776"/>
            <a:ext cx="10963473" cy="4608512"/>
          </a:xfrm>
        </p:spPr>
        <p:txBody>
          <a:bodyPr/>
          <a:lstStyle/>
          <a:p>
            <a:r>
              <a:rPr lang="en-US" altLang="zh-CN" dirty="0">
                <a:solidFill>
                  <a:srgbClr val="333333"/>
                </a:solidFill>
                <a:latin typeface="Gill Sans MT" panose="020B0502020104020203" pitchFamily="34" charset="0"/>
              </a:rPr>
              <a:t>Optimizer</a:t>
            </a:r>
            <a:r>
              <a:rPr lang="zh-CN" altLang="en-US" dirty="0">
                <a:solidFill>
                  <a:srgbClr val="333333"/>
                </a:solidFill>
                <a:latin typeface="Gill Sans MT" panose="020B0502020104020203" pitchFamily="34" charset="0"/>
              </a:rPr>
              <a:t>：</a:t>
            </a:r>
            <a:r>
              <a:rPr lang="zh-CN" altLang="en-US" dirty="0">
                <a:latin typeface="Gill Sans MT" panose="020B0502020104020203" pitchFamily="34" charset="0"/>
              </a:rPr>
              <a:t>优化器则是在前端的基础上，对得到的中间代码进行优化，使代码更加高效；</a:t>
            </a:r>
          </a:p>
        </p:txBody>
      </p:sp>
    </p:spTree>
    <p:extLst>
      <p:ext uri="{BB962C8B-B14F-4D97-AF65-F5344CB8AC3E}">
        <p14:creationId xmlns:p14="http://schemas.microsoft.com/office/powerpoint/2010/main" val="223509486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Compiler</a:t>
            </a:r>
            <a:r>
              <a:rPr lang="zh-CN" altLang="en-US" dirty="0"/>
              <a:t> </a:t>
            </a:r>
            <a:r>
              <a:rPr lang="en-US" altLang="zh-CN" dirty="0"/>
              <a:t>basic constitution</a:t>
            </a:r>
            <a:r>
              <a:rPr lang="zh-CN" altLang="en-US" dirty="0"/>
              <a:t> 编译器基本构成</a:t>
            </a:r>
            <a:r>
              <a:rPr lang="en-US" altLang="zh-CN" dirty="0"/>
              <a:t> </a:t>
            </a:r>
            <a:endParaRPr lang="en-US" dirty="0"/>
          </a:p>
        </p:txBody>
      </p:sp>
      <p:pic>
        <p:nvPicPr>
          <p:cNvPr id="9" name="图片 8">
            <a:extLst>
              <a:ext uri="{FF2B5EF4-FFF2-40B4-BE49-F238E27FC236}">
                <a16:creationId xmlns:a16="http://schemas.microsoft.com/office/drawing/2014/main" id="{3828958F-392B-5C40-B4E0-C2A56BF9E1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84" t="54934" r="584" b="-2112"/>
          <a:stretch/>
        </p:blipFill>
        <p:spPr>
          <a:xfrm>
            <a:off x="613424" y="2809735"/>
            <a:ext cx="10850779" cy="1607861"/>
          </a:xfrm>
          <a:prstGeom prst="rect">
            <a:avLst/>
          </a:prstGeom>
        </p:spPr>
      </p:pic>
      <p:sp>
        <p:nvSpPr>
          <p:cNvPr id="5" name="内容占位符 2">
            <a:extLst>
              <a:ext uri="{FF2B5EF4-FFF2-40B4-BE49-F238E27FC236}">
                <a16:creationId xmlns:a16="http://schemas.microsoft.com/office/drawing/2014/main" id="{DAAB9B3B-70F6-F944-BF80-904A985D84AD}"/>
              </a:ext>
            </a:extLst>
          </p:cNvPr>
          <p:cNvSpPr>
            <a:spLocks noGrp="1"/>
          </p:cNvSpPr>
          <p:nvPr>
            <p:ph sz="half" idx="1"/>
          </p:nvPr>
        </p:nvSpPr>
        <p:spPr>
          <a:xfrm>
            <a:off x="623635" y="1412776"/>
            <a:ext cx="10963473" cy="4608512"/>
          </a:xfrm>
        </p:spPr>
        <p:txBody>
          <a:bodyPr/>
          <a:lstStyle/>
          <a:p>
            <a:r>
              <a:rPr lang="en-US" altLang="zh-CN" dirty="0">
                <a:solidFill>
                  <a:srgbClr val="333333"/>
                </a:solidFill>
                <a:latin typeface="Gill Sans MT" panose="020B0502020104020203" pitchFamily="34" charset="0"/>
              </a:rPr>
              <a:t>Back-end</a:t>
            </a:r>
            <a:r>
              <a:rPr lang="zh-CN" altLang="en-US" dirty="0">
                <a:solidFill>
                  <a:srgbClr val="333333"/>
                </a:solidFill>
                <a:latin typeface="Gill Sans MT" panose="020B0502020104020203" pitchFamily="34" charset="0"/>
              </a:rPr>
              <a:t>：</a:t>
            </a:r>
            <a:r>
              <a:rPr lang="zh-CN" altLang="en-US" dirty="0">
                <a:latin typeface="Gill Sans MT" panose="020B0502020104020203" pitchFamily="34" charset="0"/>
              </a:rPr>
              <a:t>后端则是将已经优化的中间代码转化为针对各自平台的机器代码；</a:t>
            </a:r>
          </a:p>
        </p:txBody>
      </p:sp>
    </p:spTree>
    <p:extLst>
      <p:ext uri="{BB962C8B-B14F-4D97-AF65-F5344CB8AC3E}">
        <p14:creationId xmlns:p14="http://schemas.microsoft.com/office/powerpoint/2010/main" val="1850488616"/>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25717</TotalTime>
  <Words>577</Words>
  <Application>Microsoft Macintosh PowerPoint</Application>
  <PresentationFormat>自定义</PresentationFormat>
  <Paragraphs>84</Paragraphs>
  <Slides>24</Slides>
  <Notes>6</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24</vt:i4>
      </vt:variant>
    </vt:vector>
  </HeadingPairs>
  <TitlesOfParts>
    <vt:vector size="44"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Futura Medium</vt:lpstr>
      <vt:lpstr>Gill Sans MT</vt:lpstr>
      <vt:lpstr>Wingdings</vt:lpstr>
      <vt:lpstr>Title1</vt:lpstr>
      <vt:lpstr>Title2</vt:lpstr>
      <vt:lpstr>content01</vt:lpstr>
      <vt:lpstr>Content02</vt:lpstr>
      <vt:lpstr>code01</vt:lpstr>
      <vt:lpstr>Thankyou</vt:lpstr>
      <vt:lpstr>AI编译器系列</vt:lpstr>
      <vt:lpstr>PowerPoint 演示文稿</vt:lpstr>
      <vt:lpstr>PowerPoint 演示文稿</vt:lpstr>
      <vt:lpstr>PowerPoint 演示文稿</vt:lpstr>
      <vt:lpstr>What is Compiler 编译器是什么</vt:lpstr>
      <vt:lpstr>Compiler basic constitution 编译器基本构成 </vt:lpstr>
      <vt:lpstr>Compiler basic constitution 编译器基本构成 </vt:lpstr>
      <vt:lpstr>Compiler basic constitution 编译器基本构成 </vt:lpstr>
      <vt:lpstr>Compiler basic constitution 编译器基本构成 </vt:lpstr>
      <vt:lpstr>PowerPoint 演示文稿</vt:lpstr>
      <vt:lpstr>GNU Compiler Collection, GCC </vt:lpstr>
      <vt:lpstr>GNU Compiler Collection, GCC </vt:lpstr>
      <vt:lpstr>GNU Compiler Collection, GCC </vt:lpstr>
      <vt:lpstr>Apple</vt:lpstr>
      <vt:lpstr>Apple Computer &amp; NeXT</vt:lpstr>
      <vt:lpstr>Apple Computer &amp; NeXT</vt:lpstr>
      <vt:lpstr>Complicate Ecosystem</vt:lpstr>
      <vt:lpstr>Complicate Ecosystem</vt:lpstr>
      <vt:lpstr>Apple needs find a way out</vt:lpstr>
      <vt:lpstr>Apple met LLVM</vt:lpstr>
      <vt:lpstr>Apple met LLVM</vt:lpstr>
      <vt:lpstr>Microsoft</vt:lpstr>
      <vt:lpstr>Microsoft</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3477</cp:revision>
  <dcterms:created xsi:type="dcterms:W3CDTF">2015-01-14T10:38:57Z</dcterms:created>
  <dcterms:modified xsi:type="dcterms:W3CDTF">2022-11-19T06:07:23Z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